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62" r:id="rId5"/>
    <p:sldId id="264" r:id="rId6"/>
    <p:sldId id="261" r:id="rId7"/>
    <p:sldId id="260" r:id="rId8"/>
    <p:sldId id="259" r:id="rId9"/>
    <p:sldId id="258" r:id="rId10"/>
    <p:sldId id="266" r:id="rId11"/>
    <p:sldId id="265" r:id="rId12"/>
    <p:sldId id="267" r:id="rId13"/>
    <p:sldId id="268" r:id="rId14"/>
    <p:sldId id="269" r:id="rId15"/>
    <p:sldId id="270" r:id="rId1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1EFACA-E8E5-4CA6-9E44-E8A953A21CAD}" v="338" dt="2023-05-23T20:03:49.281"/>
    <p1510:client id="{9D65E19B-580B-1FAA-CF16-0AB7F9F4FE3E}" v="15" dt="2023-05-24T07:45:36.4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86" d="100"/>
          <a:sy n="86" d="100"/>
        </p:scale>
        <p:origin x="379"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8A3A43DF-04A3-4662-88CA-28FDED1CFC09}" type="datetimeFigureOut">
              <a:rPr lang="cs-CZ" smtClean="0"/>
              <a:t>30.05.2023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1771309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A3A43DF-04A3-4662-88CA-28FDED1CFC09}" type="datetimeFigureOut">
              <a:rPr lang="cs-CZ" smtClean="0"/>
              <a:t>30.05.2023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707188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A3A43DF-04A3-4662-88CA-28FDED1CFC09}" type="datetimeFigureOut">
              <a:rPr lang="cs-CZ" smtClean="0"/>
              <a:t>30.05.2023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195578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A3A43DF-04A3-4662-88CA-28FDED1CFC09}" type="datetimeFigureOut">
              <a:rPr lang="cs-CZ" smtClean="0"/>
              <a:t>30.05.2023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21655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8A3A43DF-04A3-4662-88CA-28FDED1CFC09}" type="datetimeFigureOut">
              <a:rPr lang="cs-CZ" smtClean="0"/>
              <a:t>30.05.2023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2957285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8A3A43DF-04A3-4662-88CA-28FDED1CFC09}" type="datetimeFigureOut">
              <a:rPr lang="cs-CZ" smtClean="0"/>
              <a:t>30.05.2023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3426106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8A3A43DF-04A3-4662-88CA-28FDED1CFC09}" type="datetimeFigureOut">
              <a:rPr lang="cs-CZ" smtClean="0"/>
              <a:t>30.05.2023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597578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8A3A43DF-04A3-4662-88CA-28FDED1CFC09}" type="datetimeFigureOut">
              <a:rPr lang="cs-CZ" smtClean="0"/>
              <a:t>30.05.2023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3514983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A3A43DF-04A3-4662-88CA-28FDED1CFC09}" type="datetimeFigureOut">
              <a:rPr lang="cs-CZ" smtClean="0"/>
              <a:t>30.05.2023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2973794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A3A43DF-04A3-4662-88CA-28FDED1CFC09}" type="datetimeFigureOut">
              <a:rPr lang="cs-CZ" smtClean="0"/>
              <a:t>30.05.2023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3504307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A3A43DF-04A3-4662-88CA-28FDED1CFC09}" type="datetimeFigureOut">
              <a:rPr lang="cs-CZ" smtClean="0"/>
              <a:t>30.05.2023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4088594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A43DF-04A3-4662-88CA-28FDED1CFC09}" type="datetimeFigureOut">
              <a:rPr lang="cs-CZ" smtClean="0"/>
              <a:t>30.05.2023</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D58ADA-DDE5-40A5-9BF1-B0BC81F4C7C5}" type="slidenum">
              <a:rPr lang="cs-CZ" smtClean="0"/>
              <a:t>‹#›</a:t>
            </a:fld>
            <a:endParaRPr lang="cs-CZ"/>
          </a:p>
        </p:txBody>
      </p:sp>
    </p:spTree>
    <p:extLst>
      <p:ext uri="{BB962C8B-B14F-4D97-AF65-F5344CB8AC3E}">
        <p14:creationId xmlns:p14="http://schemas.microsoft.com/office/powerpoint/2010/main" val="464252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haul.cz/rs-lubene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62D44EE-C852-4460-B8B5-C4F2BC205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ctrTitle"/>
          </p:nvPr>
        </p:nvSpPr>
        <p:spPr>
          <a:xfrm>
            <a:off x="6194716" y="739978"/>
            <a:ext cx="5334930" cy="3780522"/>
          </a:xfrm>
        </p:spPr>
        <p:txBody>
          <a:bodyPr>
            <a:normAutofit/>
          </a:bodyPr>
          <a:lstStyle/>
          <a:p>
            <a:r>
              <a:rPr lang="cs-CZ" sz="4200" b="1" kern="1800" dirty="0">
                <a:latin typeface="Segoe UI"/>
                <a:ea typeface="Segoe UI"/>
                <a:cs typeface="Segoe UI"/>
              </a:rPr>
              <a:t>Adaptační kurz 2023/24 pro první ročníky SZŠ v Plzni</a:t>
            </a:r>
            <a:endParaRPr lang="cs-CZ" sz="4200" b="1" kern="1800" dirty="0">
              <a:latin typeface="Segoe UI"/>
              <a:ea typeface="Calibri Light"/>
              <a:cs typeface="Segoe UI"/>
            </a:endParaRPr>
          </a:p>
        </p:txBody>
      </p:sp>
      <p:sp>
        <p:nvSpPr>
          <p:cNvPr id="3" name="Podnadpis 2"/>
          <p:cNvSpPr>
            <a:spLocks noGrp="1"/>
          </p:cNvSpPr>
          <p:nvPr>
            <p:ph type="subTitle" idx="1"/>
          </p:nvPr>
        </p:nvSpPr>
        <p:spPr>
          <a:xfrm>
            <a:off x="6194715" y="5029517"/>
            <a:ext cx="5334931" cy="995894"/>
          </a:xfrm>
        </p:spPr>
        <p:txBody>
          <a:bodyPr>
            <a:normAutofit/>
          </a:bodyPr>
          <a:lstStyle/>
          <a:p>
            <a:r>
              <a:rPr lang="cs-CZ" dirty="0"/>
              <a:t>září 2023</a:t>
            </a:r>
          </a:p>
        </p:txBody>
      </p:sp>
      <p:sp>
        <p:nvSpPr>
          <p:cNvPr id="11" name="Freeform: Shape 10">
            <a:extLst>
              <a:ext uri="{FF2B5EF4-FFF2-40B4-BE49-F238E27FC236}">
                <a16:creationId xmlns:a16="http://schemas.microsoft.com/office/drawing/2014/main" id="{658970D8-8D1D-4B5C-894B-E871CC865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F227E5B6-9132-43CA-B503-37A18562AD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349052"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5" name="Freeform: Shape 14">
            <a:extLst>
              <a:ext uri="{FF2B5EF4-FFF2-40B4-BE49-F238E27FC236}">
                <a16:creationId xmlns:a16="http://schemas.microsoft.com/office/drawing/2014/main" id="{03C2051E-A88D-48E5-BACF-AAED17892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7821A508-2985-4905-874A-527429BA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D2929CB1-0E3C-4B2D-ADC5-0154FB33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697761"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pic>
        <p:nvPicPr>
          <p:cNvPr id="4" name="Obrázek 4" descr="Obsah obrázku příroda, hora, úbočí, bujná vegetace&#10;&#10;Popis se vygeneroval automaticky.">
            <a:extLst>
              <a:ext uri="{FF2B5EF4-FFF2-40B4-BE49-F238E27FC236}">
                <a16:creationId xmlns:a16="http://schemas.microsoft.com/office/drawing/2014/main" id="{36739385-AB2A-FFFC-377F-6AF1451224CD}"/>
              </a:ext>
            </a:extLst>
          </p:cNvPr>
          <p:cNvPicPr>
            <a:picLocks noChangeAspect="1"/>
          </p:cNvPicPr>
          <p:nvPr/>
        </p:nvPicPr>
        <p:blipFill rotWithShape="1">
          <a:blip r:embed="rId2"/>
          <a:srcRect l="8598" r="16498"/>
          <a:stretch/>
        </p:blipFill>
        <p:spPr>
          <a:xfrm>
            <a:off x="631840" y="598720"/>
            <a:ext cx="5178249" cy="5178249"/>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sp>
        <p:nvSpPr>
          <p:cNvPr id="21" name="Freeform: Shape 20">
            <a:extLst>
              <a:ext uri="{FF2B5EF4-FFF2-40B4-BE49-F238E27FC236}">
                <a16:creationId xmlns:a16="http://schemas.microsoft.com/office/drawing/2014/main" id="{5F2F0C84-BE8C-4DC2-A6D3-30349A801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520513"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799523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Nadpis 1">
            <a:extLst>
              <a:ext uri="{FF2B5EF4-FFF2-40B4-BE49-F238E27FC236}">
                <a16:creationId xmlns:a16="http://schemas.microsoft.com/office/drawing/2014/main" id="{A9F326E3-9142-51F9-7DD9-8B6908FDBDF7}"/>
              </a:ext>
            </a:extLst>
          </p:cNvPr>
          <p:cNvSpPr>
            <a:spLocks noGrp="1"/>
          </p:cNvSpPr>
          <p:nvPr>
            <p:ph type="title"/>
          </p:nvPr>
        </p:nvSpPr>
        <p:spPr>
          <a:xfrm>
            <a:off x="6657715" y="467271"/>
            <a:ext cx="4195674" cy="2052522"/>
          </a:xfrm>
        </p:spPr>
        <p:txBody>
          <a:bodyPr anchor="b">
            <a:normAutofit/>
          </a:bodyPr>
          <a:lstStyle/>
          <a:p>
            <a:r>
              <a:rPr lang="cs-CZ" sz="5600" b="1">
                <a:ea typeface="+mj-lt"/>
                <a:cs typeface="+mj-lt"/>
              </a:rPr>
              <a:t>Program 1. dne – 4. září</a:t>
            </a:r>
            <a:endParaRPr lang="cs-CZ" sz="5600"/>
          </a:p>
          <a:p>
            <a:endParaRPr lang="cs-CZ" sz="5600">
              <a:ea typeface="Calibri Light"/>
              <a:cs typeface="Calibri Light"/>
            </a:endParaRPr>
          </a:p>
        </p:txBody>
      </p:sp>
      <p:sp>
        <p:nvSpPr>
          <p:cNvPr id="11" name="Oval 10">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2965"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Obrázek 4" descr="Obsah obrázku stůl, jídlo&#10;&#10;Popis se vygeneroval automaticky.">
            <a:extLst>
              <a:ext uri="{FF2B5EF4-FFF2-40B4-BE49-F238E27FC236}">
                <a16:creationId xmlns:a16="http://schemas.microsoft.com/office/drawing/2014/main" id="{76B7391C-C5D4-B791-7E1F-7DC884504663}"/>
              </a:ext>
            </a:extLst>
          </p:cNvPr>
          <p:cNvPicPr>
            <a:picLocks noChangeAspect="1"/>
          </p:cNvPicPr>
          <p:nvPr/>
        </p:nvPicPr>
        <p:blipFill rotWithShape="1">
          <a:blip r:embed="rId2"/>
          <a:srcRect l="27872" r="5583"/>
          <a:stretch/>
        </p:blipFill>
        <p:spPr>
          <a:xfrm>
            <a:off x="505418" y="554151"/>
            <a:ext cx="5742189" cy="5742189"/>
          </a:xfrm>
          <a:custGeom>
            <a:avLst/>
            <a:gdLst/>
            <a:ahLst/>
            <a:cxnLst/>
            <a:rect l="l" t="t" r="r" b="b"/>
            <a:pathLst>
              <a:path w="1838528" h="1838528">
                <a:moveTo>
                  <a:pt x="919264" y="0"/>
                </a:moveTo>
                <a:cubicBezTo>
                  <a:pt x="1426959" y="0"/>
                  <a:pt x="1838528" y="411569"/>
                  <a:pt x="1838528" y="919264"/>
                </a:cubicBezTo>
                <a:cubicBezTo>
                  <a:pt x="1838528" y="1426959"/>
                  <a:pt x="1426959" y="1838528"/>
                  <a:pt x="919264" y="1838528"/>
                </a:cubicBezTo>
                <a:cubicBezTo>
                  <a:pt x="411569" y="1838528"/>
                  <a:pt x="0" y="1426959"/>
                  <a:pt x="0" y="919264"/>
                </a:cubicBezTo>
                <a:cubicBezTo>
                  <a:pt x="0" y="411569"/>
                  <a:pt x="411569" y="0"/>
                  <a:pt x="919264" y="0"/>
                </a:cubicBezTo>
                <a:close/>
              </a:path>
            </a:pathLst>
          </a:custGeom>
        </p:spPr>
      </p:pic>
      <p:sp>
        <p:nvSpPr>
          <p:cNvPr id="13" name="!!plus graphic">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4956" y="703679"/>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1"/>
          </a:solidFill>
          <a:ln w="776" cap="flat">
            <a:noFill/>
            <a:prstDash val="solid"/>
            <a:miter/>
          </a:ln>
        </p:spPr>
        <p:txBody>
          <a:bodyPr rtlCol="0" anchor="ctr"/>
          <a:lstStyle/>
          <a:p>
            <a:endParaRPr lang="en-US"/>
          </a:p>
        </p:txBody>
      </p:sp>
      <p:sp>
        <p:nvSpPr>
          <p:cNvPr id="15" name="!!circle graphic">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753" y="1562696"/>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1"/>
          </a:solidFill>
          <a:ln w="751" cap="flat">
            <a:noFill/>
            <a:prstDash val="solid"/>
            <a:miter/>
          </a:ln>
        </p:spPr>
        <p:txBody>
          <a:bodyPr rtlCol="0" anchor="ctr"/>
          <a:lstStyle/>
          <a:p>
            <a:endParaRPr lang="en-US"/>
          </a:p>
        </p:txBody>
      </p:sp>
      <p:sp>
        <p:nvSpPr>
          <p:cNvPr id="3" name="Zástupný obsah 2">
            <a:extLst>
              <a:ext uri="{FF2B5EF4-FFF2-40B4-BE49-F238E27FC236}">
                <a16:creationId xmlns:a16="http://schemas.microsoft.com/office/drawing/2014/main" id="{C3D8E46A-8FAF-6432-4E7F-3BED476FDAB2}"/>
              </a:ext>
            </a:extLst>
          </p:cNvPr>
          <p:cNvSpPr>
            <a:spLocks noGrp="1"/>
          </p:cNvSpPr>
          <p:nvPr>
            <p:ph idx="1"/>
          </p:nvPr>
        </p:nvSpPr>
        <p:spPr>
          <a:xfrm>
            <a:off x="6657715" y="2142554"/>
            <a:ext cx="4195673" cy="3733382"/>
          </a:xfrm>
        </p:spPr>
        <p:txBody>
          <a:bodyPr vert="horz" lIns="91440" tIns="45720" rIns="91440" bIns="45720" rtlCol="0" anchor="t">
            <a:noAutofit/>
          </a:bodyPr>
          <a:lstStyle/>
          <a:p>
            <a:r>
              <a:rPr lang="cs-CZ" sz="2400" b="1" dirty="0">
                <a:solidFill>
                  <a:schemeClr val="tx1">
                    <a:alpha val="80000"/>
                  </a:schemeClr>
                </a:solidFill>
                <a:ea typeface="+mn-lt"/>
                <a:cs typeface="+mn-lt"/>
              </a:rPr>
              <a:t>10. 30 – 12. 00</a:t>
            </a:r>
            <a:r>
              <a:rPr lang="cs-CZ" sz="2400" dirty="0">
                <a:solidFill>
                  <a:schemeClr val="tx1">
                    <a:alpha val="80000"/>
                  </a:schemeClr>
                </a:solidFill>
                <a:ea typeface="+mn-lt"/>
                <a:cs typeface="+mn-lt"/>
              </a:rPr>
              <a:t> ubytování všech účastníků adaptačního kurzu</a:t>
            </a:r>
            <a:endParaRPr lang="cs-CZ" sz="2400" dirty="0">
              <a:solidFill>
                <a:schemeClr val="tx1">
                  <a:alpha val="80000"/>
                </a:schemeClr>
              </a:solidFill>
              <a:ea typeface="Calibri" panose="020F0502020204030204"/>
              <a:cs typeface="Calibri" panose="020F0502020204030204"/>
            </a:endParaRPr>
          </a:p>
          <a:p>
            <a:r>
              <a:rPr lang="cs-CZ" sz="2400" b="1" dirty="0">
                <a:solidFill>
                  <a:schemeClr val="tx1">
                    <a:alpha val="80000"/>
                  </a:schemeClr>
                </a:solidFill>
                <a:ea typeface="+mn-lt"/>
                <a:cs typeface="+mn-lt"/>
              </a:rPr>
              <a:t>12. 00 – 13:30</a:t>
            </a:r>
            <a:r>
              <a:rPr lang="cs-CZ" sz="2400" dirty="0">
                <a:solidFill>
                  <a:schemeClr val="tx1">
                    <a:alpha val="80000"/>
                  </a:schemeClr>
                </a:solidFill>
                <a:ea typeface="+mn-lt"/>
                <a:cs typeface="+mn-lt"/>
              </a:rPr>
              <a:t> – oběd</a:t>
            </a:r>
            <a:endParaRPr lang="cs-CZ" sz="2400" dirty="0">
              <a:solidFill>
                <a:schemeClr val="tx1">
                  <a:alpha val="80000"/>
                </a:schemeClr>
              </a:solidFill>
              <a:ea typeface="Calibri"/>
              <a:cs typeface="Calibri"/>
            </a:endParaRPr>
          </a:p>
          <a:p>
            <a:r>
              <a:rPr lang="cs-CZ" sz="2400" b="1" dirty="0">
                <a:solidFill>
                  <a:schemeClr val="tx1">
                    <a:alpha val="80000"/>
                  </a:schemeClr>
                </a:solidFill>
                <a:ea typeface="+mn-lt"/>
                <a:cs typeface="+mn-lt"/>
              </a:rPr>
              <a:t>13:30 – 14:00</a:t>
            </a:r>
            <a:r>
              <a:rPr lang="cs-CZ" sz="2400" dirty="0">
                <a:solidFill>
                  <a:schemeClr val="tx1">
                    <a:alpha val="80000"/>
                  </a:schemeClr>
                </a:solidFill>
                <a:ea typeface="+mn-lt"/>
                <a:cs typeface="+mn-lt"/>
              </a:rPr>
              <a:t> krátká porada pedagogů SZŠ a lektorů </a:t>
            </a:r>
            <a:endParaRPr lang="cs-CZ" sz="2400" dirty="0">
              <a:solidFill>
                <a:schemeClr val="tx1">
                  <a:alpha val="80000"/>
                </a:schemeClr>
              </a:solidFill>
              <a:ea typeface="Calibri"/>
              <a:cs typeface="Calibri"/>
            </a:endParaRPr>
          </a:p>
          <a:p>
            <a:r>
              <a:rPr lang="cs-CZ" sz="2400" b="1" dirty="0">
                <a:solidFill>
                  <a:schemeClr val="tx1">
                    <a:alpha val="80000"/>
                  </a:schemeClr>
                </a:solidFill>
                <a:ea typeface="+mn-lt"/>
                <a:cs typeface="+mn-lt"/>
              </a:rPr>
              <a:t>14:00 -16:00 </a:t>
            </a:r>
            <a:r>
              <a:rPr lang="cs-CZ" sz="2400" dirty="0">
                <a:solidFill>
                  <a:schemeClr val="tx1">
                    <a:alpha val="80000"/>
                  </a:schemeClr>
                </a:solidFill>
                <a:ea typeface="+mn-lt"/>
                <a:cs typeface="+mn-lt"/>
              </a:rPr>
              <a:t>1. odpolední blok aktivit</a:t>
            </a:r>
            <a:endParaRPr lang="cs-CZ" sz="2400" dirty="0">
              <a:solidFill>
                <a:schemeClr val="tx1">
                  <a:alpha val="80000"/>
                </a:schemeClr>
              </a:solidFill>
              <a:ea typeface="Calibri"/>
              <a:cs typeface="Calibri"/>
            </a:endParaRPr>
          </a:p>
          <a:p>
            <a:r>
              <a:rPr lang="cs-CZ" sz="2400" b="1" dirty="0">
                <a:solidFill>
                  <a:schemeClr val="tx1">
                    <a:alpha val="80000"/>
                  </a:schemeClr>
                </a:solidFill>
                <a:ea typeface="+mn-lt"/>
                <a:cs typeface="+mn-lt"/>
              </a:rPr>
              <a:t>16:00 - 16:30</a:t>
            </a:r>
            <a:r>
              <a:rPr lang="cs-CZ" sz="2400" dirty="0">
                <a:solidFill>
                  <a:schemeClr val="tx1">
                    <a:alpha val="80000"/>
                  </a:schemeClr>
                </a:solidFill>
                <a:ea typeface="+mn-lt"/>
                <a:cs typeface="+mn-lt"/>
              </a:rPr>
              <a:t> – odpolední svačina</a:t>
            </a:r>
            <a:endParaRPr lang="cs-CZ" sz="2400" dirty="0">
              <a:solidFill>
                <a:schemeClr val="tx1">
                  <a:alpha val="80000"/>
                </a:schemeClr>
              </a:solidFill>
              <a:ea typeface="Calibri"/>
              <a:cs typeface="Calibri"/>
            </a:endParaRPr>
          </a:p>
          <a:p>
            <a:endParaRPr lang="cs-CZ" sz="2400" dirty="0">
              <a:solidFill>
                <a:schemeClr val="tx1">
                  <a:alpha val="80000"/>
                </a:schemeClr>
              </a:solidFill>
              <a:ea typeface="Calibri"/>
              <a:cs typeface="Calibri"/>
            </a:endParaRPr>
          </a:p>
        </p:txBody>
      </p:sp>
      <p:sp>
        <p:nvSpPr>
          <p:cNvPr id="17" name="!!dot graphic">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4149" y="5775082"/>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1"/>
          </a:solidFill>
          <a:ln w="516" cap="flat">
            <a:noFill/>
            <a:prstDash val="solid"/>
            <a:miter/>
          </a:ln>
        </p:spPr>
        <p:txBody>
          <a:bodyPr rtlCol="0" anchor="ctr"/>
          <a:lstStyle/>
          <a:p>
            <a:endParaRPr lang="en-US"/>
          </a:p>
        </p:txBody>
      </p:sp>
      <p:cxnSp>
        <p:nvCxnSpPr>
          <p:cNvPr id="19" name="!!Straight Connector">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9272"/>
            <a:ext cx="0" cy="3238728"/>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1489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A9F326E3-9142-51F9-7DD9-8B6908FDBDF7}"/>
              </a:ext>
            </a:extLst>
          </p:cNvPr>
          <p:cNvSpPr>
            <a:spLocks noGrp="1"/>
          </p:cNvSpPr>
          <p:nvPr>
            <p:ph type="title"/>
          </p:nvPr>
        </p:nvSpPr>
        <p:spPr>
          <a:xfrm>
            <a:off x="572493" y="238539"/>
            <a:ext cx="11018520" cy="1434415"/>
          </a:xfrm>
        </p:spPr>
        <p:txBody>
          <a:bodyPr anchor="b">
            <a:normAutofit/>
          </a:bodyPr>
          <a:lstStyle/>
          <a:p>
            <a:r>
              <a:rPr lang="cs-CZ" sz="5400" b="1">
                <a:ea typeface="+mj-lt"/>
                <a:cs typeface="+mj-lt"/>
              </a:rPr>
              <a:t>Program 1. dne – 4. září</a:t>
            </a:r>
            <a:endParaRPr lang="cs-CZ" sz="5400"/>
          </a:p>
          <a:p>
            <a:endParaRPr lang="cs-CZ" sz="5400">
              <a:ea typeface="Calibri Light"/>
              <a:cs typeface="Calibri Light"/>
            </a:endParaRPr>
          </a:p>
        </p:txBody>
      </p:sp>
      <p:sp>
        <p:nvSpPr>
          <p:cNvPr id="33"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C3D8E46A-8FAF-6432-4E7F-3BED476FDAB2}"/>
              </a:ext>
            </a:extLst>
          </p:cNvPr>
          <p:cNvSpPr>
            <a:spLocks noGrp="1"/>
          </p:cNvSpPr>
          <p:nvPr>
            <p:ph idx="1"/>
          </p:nvPr>
        </p:nvSpPr>
        <p:spPr>
          <a:xfrm>
            <a:off x="572493" y="2071316"/>
            <a:ext cx="6713552" cy="4119172"/>
          </a:xfrm>
        </p:spPr>
        <p:txBody>
          <a:bodyPr vert="horz" lIns="91440" tIns="45720" rIns="91440" bIns="45720" rtlCol="0" anchor="t">
            <a:normAutofit/>
          </a:bodyPr>
          <a:lstStyle/>
          <a:p>
            <a:r>
              <a:rPr lang="cs-CZ" sz="2400" b="1" dirty="0">
                <a:ea typeface="+mn-lt"/>
                <a:cs typeface="+mn-lt"/>
              </a:rPr>
              <a:t>16:30 -18:30</a:t>
            </a:r>
            <a:r>
              <a:rPr lang="cs-CZ" sz="2400" dirty="0">
                <a:ea typeface="+mn-lt"/>
                <a:cs typeface="+mn-lt"/>
              </a:rPr>
              <a:t> – 2. odpolední blok aktivit</a:t>
            </a:r>
            <a:endParaRPr lang="cs-CZ" sz="2400" dirty="0">
              <a:ea typeface="Calibri" panose="020F0502020204030204"/>
              <a:cs typeface="Calibri" panose="020F0502020204030204"/>
            </a:endParaRPr>
          </a:p>
          <a:p>
            <a:r>
              <a:rPr lang="cs-CZ" sz="2400" b="1" dirty="0">
                <a:ea typeface="+mn-lt"/>
                <a:cs typeface="+mn-lt"/>
              </a:rPr>
              <a:t>18:30 - 19:30</a:t>
            </a:r>
            <a:r>
              <a:rPr lang="cs-CZ" sz="2400" dirty="0">
                <a:ea typeface="+mn-lt"/>
                <a:cs typeface="+mn-lt"/>
              </a:rPr>
              <a:t> – večeře</a:t>
            </a:r>
            <a:endParaRPr lang="cs-CZ" sz="2400" dirty="0">
              <a:ea typeface="Calibri"/>
              <a:cs typeface="Calibri"/>
            </a:endParaRPr>
          </a:p>
          <a:p>
            <a:r>
              <a:rPr lang="cs-CZ" sz="2400" b="1" dirty="0">
                <a:ea typeface="+mn-lt"/>
                <a:cs typeface="+mn-lt"/>
              </a:rPr>
              <a:t>19:30 – 22:00 </a:t>
            </a:r>
            <a:r>
              <a:rPr lang="cs-CZ" sz="2400" dirty="0">
                <a:ea typeface="+mn-lt"/>
                <a:cs typeface="+mn-lt"/>
              </a:rPr>
              <a:t>– večerní blok aktivit – posezení u ohně, případně opékaní buřtů</a:t>
            </a:r>
            <a:endParaRPr lang="cs-CZ" sz="2400" dirty="0">
              <a:ea typeface="Calibri"/>
              <a:cs typeface="Calibri"/>
            </a:endParaRPr>
          </a:p>
          <a:p>
            <a:r>
              <a:rPr lang="cs-CZ" sz="2400" b="1" dirty="0">
                <a:ea typeface="+mn-lt"/>
                <a:cs typeface="+mn-lt"/>
              </a:rPr>
              <a:t>22:30 </a:t>
            </a:r>
            <a:r>
              <a:rPr lang="cs-CZ" sz="2400" dirty="0">
                <a:ea typeface="+mn-lt"/>
                <a:cs typeface="+mn-lt"/>
              </a:rPr>
              <a:t>– večerka</a:t>
            </a:r>
            <a:endParaRPr lang="cs-CZ" sz="2400" dirty="0">
              <a:ea typeface="Calibri"/>
              <a:cs typeface="Calibri"/>
            </a:endParaRPr>
          </a:p>
          <a:p>
            <a:endParaRPr lang="cs-CZ" sz="2400" dirty="0">
              <a:ea typeface="Calibri"/>
              <a:cs typeface="Calibri"/>
            </a:endParaRPr>
          </a:p>
        </p:txBody>
      </p:sp>
      <p:pic>
        <p:nvPicPr>
          <p:cNvPr id="4" name="Obrázek 4" descr="Obsah obrázku maso, jídlo&#10;&#10;Popis se vygeneroval automaticky.">
            <a:extLst>
              <a:ext uri="{FF2B5EF4-FFF2-40B4-BE49-F238E27FC236}">
                <a16:creationId xmlns:a16="http://schemas.microsoft.com/office/drawing/2014/main" id="{71F54CC5-A023-A2EA-66D6-EDE93A4A8F31}"/>
              </a:ext>
            </a:extLst>
          </p:cNvPr>
          <p:cNvPicPr>
            <a:picLocks noChangeAspect="1"/>
          </p:cNvPicPr>
          <p:nvPr/>
        </p:nvPicPr>
        <p:blipFill rotWithShape="1">
          <a:blip r:embed="rId2"/>
          <a:srcRect l="34721" r="11404"/>
          <a:stretch/>
        </p:blipFill>
        <p:spPr>
          <a:xfrm>
            <a:off x="7675658" y="2093976"/>
            <a:ext cx="3941064" cy="4096512"/>
          </a:xfrm>
          <a:prstGeom prst="rect">
            <a:avLst/>
          </a:prstGeom>
        </p:spPr>
      </p:pic>
    </p:spTree>
    <p:extLst>
      <p:ext uri="{BB962C8B-B14F-4D97-AF65-F5344CB8AC3E}">
        <p14:creationId xmlns:p14="http://schemas.microsoft.com/office/powerpoint/2010/main" val="1732706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75AEE3-9B78-9BB0-AC5E-F5A2CBC73AFC}"/>
              </a:ext>
            </a:extLst>
          </p:cNvPr>
          <p:cNvSpPr>
            <a:spLocks noGrp="1"/>
          </p:cNvSpPr>
          <p:nvPr>
            <p:ph type="title"/>
          </p:nvPr>
        </p:nvSpPr>
        <p:spPr/>
        <p:txBody>
          <a:bodyPr/>
          <a:lstStyle/>
          <a:p>
            <a:r>
              <a:rPr lang="cs-CZ" b="1" dirty="0">
                <a:ea typeface="+mj-lt"/>
                <a:cs typeface="+mj-lt"/>
              </a:rPr>
              <a:t>Program 2. dne – 5. září</a:t>
            </a:r>
            <a:endParaRPr lang="cs-CZ" dirty="0"/>
          </a:p>
          <a:p>
            <a:endParaRPr lang="cs-CZ" dirty="0">
              <a:ea typeface="Calibri Light"/>
              <a:cs typeface="Calibri Light"/>
            </a:endParaRPr>
          </a:p>
        </p:txBody>
      </p:sp>
      <p:sp>
        <p:nvSpPr>
          <p:cNvPr id="3" name="Zástupný obsah 2">
            <a:extLst>
              <a:ext uri="{FF2B5EF4-FFF2-40B4-BE49-F238E27FC236}">
                <a16:creationId xmlns:a16="http://schemas.microsoft.com/office/drawing/2014/main" id="{8B053DA2-47AB-D847-5902-4CB7DBEC6B5A}"/>
              </a:ext>
            </a:extLst>
          </p:cNvPr>
          <p:cNvSpPr>
            <a:spLocks noGrp="1"/>
          </p:cNvSpPr>
          <p:nvPr>
            <p:ph idx="1"/>
          </p:nvPr>
        </p:nvSpPr>
        <p:spPr/>
        <p:txBody>
          <a:bodyPr vert="horz" lIns="91440" tIns="45720" rIns="91440" bIns="45720" rtlCol="0" anchor="t">
            <a:normAutofit/>
          </a:bodyPr>
          <a:lstStyle/>
          <a:p>
            <a:r>
              <a:rPr lang="cs-CZ" b="1" dirty="0">
                <a:ea typeface="+mn-lt"/>
                <a:cs typeface="+mn-lt"/>
              </a:rPr>
              <a:t>7:00</a:t>
            </a:r>
            <a:r>
              <a:rPr lang="cs-CZ" dirty="0">
                <a:ea typeface="+mn-lt"/>
                <a:cs typeface="+mn-lt"/>
              </a:rPr>
              <a:t> - budíček</a:t>
            </a:r>
            <a:endParaRPr lang="cs-CZ" dirty="0">
              <a:ea typeface="Calibri" panose="020F0502020204030204"/>
              <a:cs typeface="Calibri" panose="020F0502020204030204"/>
            </a:endParaRPr>
          </a:p>
          <a:p>
            <a:r>
              <a:rPr lang="cs-CZ" b="1" dirty="0">
                <a:ea typeface="+mn-lt"/>
                <a:cs typeface="+mn-lt"/>
              </a:rPr>
              <a:t>7:30 – 8:30 </a:t>
            </a:r>
            <a:r>
              <a:rPr lang="cs-CZ" dirty="0">
                <a:ea typeface="+mn-lt"/>
                <a:cs typeface="+mn-lt"/>
              </a:rPr>
              <a:t>snídaně </a:t>
            </a:r>
            <a:endParaRPr lang="cs-CZ" dirty="0"/>
          </a:p>
          <a:p>
            <a:r>
              <a:rPr lang="cs-CZ" b="1" dirty="0">
                <a:ea typeface="+mn-lt"/>
                <a:cs typeface="+mn-lt"/>
              </a:rPr>
              <a:t>8:30 -  10:30 </a:t>
            </a:r>
            <a:r>
              <a:rPr lang="cs-CZ" dirty="0">
                <a:ea typeface="+mn-lt"/>
                <a:cs typeface="+mn-lt"/>
              </a:rPr>
              <a:t>– 1. dopolední blok aktivit</a:t>
            </a:r>
            <a:endParaRPr lang="cs-CZ" dirty="0"/>
          </a:p>
          <a:p>
            <a:r>
              <a:rPr lang="cs-CZ" b="1" dirty="0">
                <a:ea typeface="+mn-lt"/>
                <a:cs typeface="+mn-lt"/>
              </a:rPr>
              <a:t>10:30 – 11:00 </a:t>
            </a:r>
            <a:r>
              <a:rPr lang="cs-CZ" dirty="0">
                <a:ea typeface="+mn-lt"/>
                <a:cs typeface="+mn-lt"/>
              </a:rPr>
              <a:t>dopolední svačina</a:t>
            </a:r>
            <a:endParaRPr lang="cs-CZ" dirty="0"/>
          </a:p>
          <a:p>
            <a:r>
              <a:rPr lang="cs-CZ" b="1" dirty="0">
                <a:ea typeface="+mn-lt"/>
                <a:cs typeface="+mn-lt"/>
              </a:rPr>
              <a:t>11:00 – 12:30 </a:t>
            </a:r>
            <a:r>
              <a:rPr lang="cs-CZ" dirty="0">
                <a:ea typeface="+mn-lt"/>
                <a:cs typeface="+mn-lt"/>
              </a:rPr>
              <a:t>2. dopolední blok aktivit</a:t>
            </a:r>
            <a:endParaRPr lang="cs-CZ" dirty="0"/>
          </a:p>
          <a:p>
            <a:r>
              <a:rPr lang="cs-CZ" b="1" dirty="0">
                <a:ea typeface="+mn-lt"/>
                <a:cs typeface="+mn-lt"/>
              </a:rPr>
              <a:t>12:30 – 13:30 </a:t>
            </a:r>
            <a:r>
              <a:rPr lang="cs-CZ" dirty="0">
                <a:ea typeface="+mn-lt"/>
                <a:cs typeface="+mn-lt"/>
              </a:rPr>
              <a:t>– oběd</a:t>
            </a:r>
            <a:endParaRPr lang="cs-CZ" dirty="0"/>
          </a:p>
          <a:p>
            <a:endParaRPr lang="cs-CZ" dirty="0">
              <a:ea typeface="Calibri"/>
              <a:cs typeface="Calibri"/>
            </a:endParaRPr>
          </a:p>
        </p:txBody>
      </p:sp>
    </p:spTree>
    <p:extLst>
      <p:ext uri="{BB962C8B-B14F-4D97-AF65-F5344CB8AC3E}">
        <p14:creationId xmlns:p14="http://schemas.microsoft.com/office/powerpoint/2010/main" val="3917931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75AEE3-9B78-9BB0-AC5E-F5A2CBC73AFC}"/>
              </a:ext>
            </a:extLst>
          </p:cNvPr>
          <p:cNvSpPr>
            <a:spLocks noGrp="1"/>
          </p:cNvSpPr>
          <p:nvPr>
            <p:ph type="title"/>
          </p:nvPr>
        </p:nvSpPr>
        <p:spPr/>
        <p:txBody>
          <a:bodyPr/>
          <a:lstStyle/>
          <a:p>
            <a:r>
              <a:rPr lang="cs-CZ" b="1" dirty="0">
                <a:ea typeface="+mj-lt"/>
                <a:cs typeface="+mj-lt"/>
              </a:rPr>
              <a:t>Program 2. dne – 5. září</a:t>
            </a:r>
            <a:endParaRPr lang="cs-CZ" dirty="0"/>
          </a:p>
          <a:p>
            <a:endParaRPr lang="cs-CZ" dirty="0">
              <a:ea typeface="Calibri Light"/>
              <a:cs typeface="Calibri Light"/>
            </a:endParaRPr>
          </a:p>
        </p:txBody>
      </p:sp>
      <p:sp>
        <p:nvSpPr>
          <p:cNvPr id="3" name="Zástupný obsah 2">
            <a:extLst>
              <a:ext uri="{FF2B5EF4-FFF2-40B4-BE49-F238E27FC236}">
                <a16:creationId xmlns:a16="http://schemas.microsoft.com/office/drawing/2014/main" id="{8B053DA2-47AB-D847-5902-4CB7DBEC6B5A}"/>
              </a:ext>
            </a:extLst>
          </p:cNvPr>
          <p:cNvSpPr>
            <a:spLocks noGrp="1"/>
          </p:cNvSpPr>
          <p:nvPr>
            <p:ph idx="1"/>
          </p:nvPr>
        </p:nvSpPr>
        <p:spPr/>
        <p:txBody>
          <a:bodyPr vert="horz" lIns="91440" tIns="45720" rIns="91440" bIns="45720" rtlCol="0" anchor="t">
            <a:normAutofit/>
          </a:bodyPr>
          <a:lstStyle/>
          <a:p>
            <a:r>
              <a:rPr lang="cs-CZ" b="1" dirty="0">
                <a:ea typeface="+mn-lt"/>
                <a:cs typeface="+mn-lt"/>
              </a:rPr>
              <a:t>13:30 – 14:00 </a:t>
            </a:r>
            <a:r>
              <a:rPr lang="cs-CZ" dirty="0">
                <a:ea typeface="+mn-lt"/>
                <a:cs typeface="+mn-lt"/>
              </a:rPr>
              <a:t>krátká porada pedagogů SZŠ a lektorů </a:t>
            </a:r>
            <a:endParaRPr lang="cs-CZ" dirty="0">
              <a:ea typeface="Calibri" panose="020F0502020204030204"/>
              <a:cs typeface="Calibri" panose="020F0502020204030204"/>
            </a:endParaRPr>
          </a:p>
          <a:p>
            <a:r>
              <a:rPr lang="cs-CZ" b="1" dirty="0">
                <a:ea typeface="+mn-lt"/>
                <a:cs typeface="+mn-lt"/>
              </a:rPr>
              <a:t>14:00 -16:00 </a:t>
            </a:r>
            <a:r>
              <a:rPr lang="cs-CZ" dirty="0">
                <a:ea typeface="+mn-lt"/>
                <a:cs typeface="+mn-lt"/>
              </a:rPr>
              <a:t>3. závěrečný blok aktivit</a:t>
            </a:r>
            <a:endParaRPr lang="cs-CZ" dirty="0"/>
          </a:p>
          <a:p>
            <a:r>
              <a:rPr lang="cs-CZ" b="1" dirty="0">
                <a:ea typeface="+mn-lt"/>
                <a:cs typeface="+mn-lt"/>
              </a:rPr>
              <a:t>16:00- 16:30 </a:t>
            </a:r>
            <a:r>
              <a:rPr lang="cs-CZ" dirty="0">
                <a:ea typeface="+mn-lt"/>
                <a:cs typeface="+mn-lt"/>
              </a:rPr>
              <a:t>– odpolední svačina</a:t>
            </a:r>
            <a:endParaRPr lang="cs-CZ" dirty="0"/>
          </a:p>
          <a:p>
            <a:r>
              <a:rPr lang="cs-CZ" b="1" dirty="0">
                <a:ea typeface="+mn-lt"/>
                <a:cs typeface="+mn-lt"/>
              </a:rPr>
              <a:t>16:30- 17:00 </a:t>
            </a:r>
            <a:r>
              <a:rPr lang="cs-CZ" dirty="0">
                <a:ea typeface="+mn-lt"/>
                <a:cs typeface="+mn-lt"/>
              </a:rPr>
              <a:t>příprava na odjezd</a:t>
            </a:r>
            <a:endParaRPr lang="cs-CZ" dirty="0"/>
          </a:p>
          <a:p>
            <a:r>
              <a:rPr lang="cs-CZ" b="1" dirty="0">
                <a:ea typeface="+mn-lt"/>
                <a:cs typeface="+mn-lt"/>
              </a:rPr>
              <a:t>17:00</a:t>
            </a:r>
            <a:r>
              <a:rPr lang="cs-CZ" dirty="0">
                <a:ea typeface="+mn-lt"/>
                <a:cs typeface="+mn-lt"/>
              </a:rPr>
              <a:t> - odjezd do Plzně ke škole</a:t>
            </a:r>
            <a:endParaRPr lang="cs-CZ" dirty="0"/>
          </a:p>
          <a:p>
            <a:r>
              <a:rPr lang="cs-CZ" b="1" dirty="0">
                <a:ea typeface="+mn-lt"/>
                <a:cs typeface="+mn-lt"/>
              </a:rPr>
              <a:t>18: 30 </a:t>
            </a:r>
            <a:r>
              <a:rPr lang="cs-CZ" dirty="0">
                <a:ea typeface="+mn-lt"/>
                <a:cs typeface="+mn-lt"/>
              </a:rPr>
              <a:t>– předání žáků a žákyň rodičům před SZŠ v Plzni</a:t>
            </a:r>
            <a:endParaRPr lang="cs-CZ" dirty="0"/>
          </a:p>
          <a:p>
            <a:endParaRPr lang="cs-CZ" dirty="0">
              <a:ea typeface="Calibri"/>
              <a:cs typeface="Calibri"/>
            </a:endParaRPr>
          </a:p>
        </p:txBody>
      </p:sp>
    </p:spTree>
    <p:extLst>
      <p:ext uri="{BB962C8B-B14F-4D97-AF65-F5344CB8AC3E}">
        <p14:creationId xmlns:p14="http://schemas.microsoft.com/office/powerpoint/2010/main" val="1277415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009D6D5-DAC2-4A8B-A17A-E206B9012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9E75AEE3-9B78-9BB0-AC5E-F5A2CBC73AFC}"/>
              </a:ext>
            </a:extLst>
          </p:cNvPr>
          <p:cNvSpPr>
            <a:spLocks noGrp="1"/>
          </p:cNvSpPr>
          <p:nvPr>
            <p:ph type="title"/>
          </p:nvPr>
        </p:nvSpPr>
        <p:spPr>
          <a:xfrm>
            <a:off x="838201" y="365125"/>
            <a:ext cx="5251316" cy="1807305"/>
          </a:xfrm>
        </p:spPr>
        <p:txBody>
          <a:bodyPr>
            <a:normAutofit/>
          </a:bodyPr>
          <a:lstStyle/>
          <a:p>
            <a:r>
              <a:rPr lang="cs-CZ" b="1" dirty="0">
                <a:ea typeface="+mj-lt"/>
                <a:cs typeface="+mj-lt"/>
              </a:rPr>
              <a:t>Dokumenty</a:t>
            </a:r>
            <a:endParaRPr lang="cs-CZ" dirty="0"/>
          </a:p>
          <a:p>
            <a:endParaRPr lang="cs-CZ" dirty="0">
              <a:ea typeface="Calibri Light"/>
              <a:cs typeface="Calibri Light"/>
            </a:endParaRPr>
          </a:p>
        </p:txBody>
      </p:sp>
      <p:sp>
        <p:nvSpPr>
          <p:cNvPr id="3" name="Zástupný obsah 2">
            <a:extLst>
              <a:ext uri="{FF2B5EF4-FFF2-40B4-BE49-F238E27FC236}">
                <a16:creationId xmlns:a16="http://schemas.microsoft.com/office/drawing/2014/main" id="{8B053DA2-47AB-D847-5902-4CB7DBEC6B5A}"/>
              </a:ext>
            </a:extLst>
          </p:cNvPr>
          <p:cNvSpPr>
            <a:spLocks noGrp="1"/>
          </p:cNvSpPr>
          <p:nvPr>
            <p:ph idx="1"/>
          </p:nvPr>
        </p:nvSpPr>
        <p:spPr>
          <a:xfrm>
            <a:off x="838200" y="2333297"/>
            <a:ext cx="4619621" cy="3843666"/>
          </a:xfrm>
        </p:spPr>
        <p:txBody>
          <a:bodyPr vert="horz" lIns="91440" tIns="45720" rIns="91440" bIns="45720" rtlCol="0" anchor="t">
            <a:normAutofit/>
          </a:bodyPr>
          <a:lstStyle/>
          <a:p>
            <a:r>
              <a:rPr lang="cs-CZ" sz="2400" dirty="0">
                <a:ea typeface="+mn-lt"/>
                <a:cs typeface="+mn-lt"/>
              </a:rPr>
              <a:t>Studenti v den odjezdu odevzdají třídnímu učiteli souhlas rodičů </a:t>
            </a:r>
            <a:br>
              <a:rPr lang="cs-CZ" sz="2400" dirty="0">
                <a:ea typeface="+mn-lt"/>
                <a:cs typeface="+mn-lt"/>
              </a:rPr>
            </a:br>
            <a:r>
              <a:rPr lang="cs-CZ" sz="2400" dirty="0">
                <a:ea typeface="+mn-lt"/>
                <a:cs typeface="+mn-lt"/>
              </a:rPr>
              <a:t>s účastí na adaptačním kurzu a prohlášení o bezinfekčnosti. </a:t>
            </a:r>
          </a:p>
          <a:p>
            <a:r>
              <a:rPr lang="cs-CZ" sz="2400" dirty="0">
                <a:ea typeface="+mn-lt"/>
                <a:cs typeface="+mn-lt"/>
              </a:rPr>
              <a:t>Do poznámky prosím napište, pokud má dítě nějaké zdravotní omezení, dietu či bere nějaké léky.</a:t>
            </a:r>
            <a:endParaRPr lang="cs-CZ" sz="2400" dirty="0">
              <a:ea typeface="Calibri" panose="020F0502020204030204"/>
              <a:cs typeface="Calibri" panose="020F0502020204030204"/>
            </a:endParaRPr>
          </a:p>
          <a:p>
            <a:endParaRPr lang="cs-CZ" sz="2400" dirty="0">
              <a:ea typeface="Calibri" panose="020F0502020204030204"/>
              <a:cs typeface="Calibri" panose="020F0502020204030204"/>
            </a:endParaRPr>
          </a:p>
        </p:txBody>
      </p:sp>
      <p:pic>
        <p:nvPicPr>
          <p:cNvPr id="4" name="Obrázek 4" descr="Obsah obrázku diagram&#10;&#10;Popis se vygeneroval automaticky.">
            <a:extLst>
              <a:ext uri="{FF2B5EF4-FFF2-40B4-BE49-F238E27FC236}">
                <a16:creationId xmlns:a16="http://schemas.microsoft.com/office/drawing/2014/main" id="{47075841-4FE4-F658-712F-F3CD0E67F0F8}"/>
              </a:ext>
            </a:extLst>
          </p:cNvPr>
          <p:cNvPicPr>
            <a:picLocks noChangeAspect="1"/>
          </p:cNvPicPr>
          <p:nvPr/>
        </p:nvPicPr>
        <p:blipFill rotWithShape="1">
          <a:blip r:embed="rId2"/>
          <a:srcRect r="13054"/>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3312991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7F0C3C2F-929A-3A06-829E-0FE1B986FD28}"/>
              </a:ext>
            </a:extLst>
          </p:cNvPr>
          <p:cNvSpPr>
            <a:spLocks noGrp="1"/>
          </p:cNvSpPr>
          <p:nvPr>
            <p:ph type="title"/>
          </p:nvPr>
        </p:nvSpPr>
        <p:spPr>
          <a:xfrm>
            <a:off x="640080" y="325369"/>
            <a:ext cx="4368602" cy="1956841"/>
          </a:xfrm>
        </p:spPr>
        <p:txBody>
          <a:bodyPr anchor="b">
            <a:normAutofit/>
          </a:bodyPr>
          <a:lstStyle/>
          <a:p>
            <a:r>
              <a:rPr lang="cs-CZ" sz="5400">
                <a:ea typeface="Calibri Light"/>
                <a:cs typeface="Calibri Light"/>
              </a:rPr>
              <a:t>Platba</a:t>
            </a:r>
            <a:endParaRPr lang="cs-CZ" sz="5400"/>
          </a:p>
        </p:txBody>
      </p:sp>
      <p:sp>
        <p:nvSpPr>
          <p:cNvPr id="11"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650BC1BF-D169-9B21-444E-39F06A878741}"/>
              </a:ext>
            </a:extLst>
          </p:cNvPr>
          <p:cNvSpPr>
            <a:spLocks noGrp="1"/>
          </p:cNvSpPr>
          <p:nvPr>
            <p:ph idx="1"/>
          </p:nvPr>
        </p:nvSpPr>
        <p:spPr>
          <a:xfrm>
            <a:off x="640080" y="3045427"/>
            <a:ext cx="5365022" cy="3622592"/>
          </a:xfrm>
        </p:spPr>
        <p:txBody>
          <a:bodyPr vert="horz" lIns="91440" tIns="45720" rIns="91440" bIns="45720" rtlCol="0" anchor="t">
            <a:normAutofit/>
          </a:bodyPr>
          <a:lstStyle/>
          <a:p>
            <a:r>
              <a:rPr lang="cs-CZ" sz="2400" b="1" dirty="0">
                <a:ea typeface="+mn-lt"/>
                <a:cs typeface="+mn-lt"/>
              </a:rPr>
              <a:t>Částku 1800</a:t>
            </a:r>
            <a:r>
              <a:rPr lang="cs-CZ" sz="2400" b="1" dirty="0">
                <a:solidFill>
                  <a:srgbClr val="C00000"/>
                </a:solidFill>
                <a:ea typeface="+mn-lt"/>
                <a:cs typeface="+mn-lt"/>
              </a:rPr>
              <a:t> </a:t>
            </a:r>
            <a:r>
              <a:rPr lang="cs-CZ" sz="2400" b="1" dirty="0">
                <a:ea typeface="+mn-lt"/>
                <a:cs typeface="+mn-lt"/>
              </a:rPr>
              <a:t>Kč uhraďte během měsíce srpna (nejpozději do 25. srpna 2023) na účet školy 34731311/0100, </a:t>
            </a:r>
            <a:br>
              <a:rPr lang="cs-CZ" sz="2400" b="1" dirty="0">
                <a:ea typeface="+mn-lt"/>
                <a:cs typeface="+mn-lt"/>
              </a:rPr>
            </a:br>
            <a:r>
              <a:rPr lang="cs-CZ" sz="2400" b="1" dirty="0">
                <a:ea typeface="+mn-lt"/>
                <a:cs typeface="+mn-lt"/>
              </a:rPr>
              <a:t>VS 92023. </a:t>
            </a:r>
            <a:endParaRPr lang="cs-CZ" sz="2400" dirty="0">
              <a:solidFill>
                <a:srgbClr val="FF0000"/>
              </a:solidFill>
              <a:ea typeface="+mn-lt"/>
              <a:cs typeface="+mn-lt"/>
            </a:endParaRPr>
          </a:p>
          <a:p>
            <a:r>
              <a:rPr lang="cs-CZ" sz="2400" b="1" dirty="0">
                <a:solidFill>
                  <a:srgbClr val="FF0000"/>
                </a:solidFill>
                <a:ea typeface="+mn-lt"/>
                <a:cs typeface="+mn-lt"/>
              </a:rPr>
              <a:t>Do poznámky napište jméno, příjmení žáka a třídu.</a:t>
            </a:r>
            <a:endParaRPr lang="cs-CZ" sz="2400" dirty="0">
              <a:solidFill>
                <a:srgbClr val="FF0000"/>
              </a:solidFill>
              <a:ea typeface="+mn-lt"/>
              <a:cs typeface="+mn-lt"/>
            </a:endParaRPr>
          </a:p>
          <a:p>
            <a:endParaRPr lang="cs-CZ" sz="2200" b="1" dirty="0">
              <a:ea typeface="Calibri"/>
              <a:cs typeface="Calibri"/>
            </a:endParaRPr>
          </a:p>
          <a:p>
            <a:endParaRPr lang="cs-CZ" sz="2200" dirty="0">
              <a:ea typeface="Calibri"/>
              <a:cs typeface="Calibri"/>
            </a:endParaRPr>
          </a:p>
        </p:txBody>
      </p:sp>
      <p:pic>
        <p:nvPicPr>
          <p:cNvPr id="5" name="Picture 4" descr="Kalendář na stole">
            <a:extLst>
              <a:ext uri="{FF2B5EF4-FFF2-40B4-BE49-F238E27FC236}">
                <a16:creationId xmlns:a16="http://schemas.microsoft.com/office/drawing/2014/main" id="{94650D93-D90E-83C1-4E4A-086E1D393B91}"/>
              </a:ext>
            </a:extLst>
          </p:cNvPr>
          <p:cNvPicPr>
            <a:picLocks noChangeAspect="1"/>
          </p:cNvPicPr>
          <p:nvPr/>
        </p:nvPicPr>
        <p:blipFill rotWithShape="1">
          <a:blip r:embed="rId2"/>
          <a:srcRect r="33145" b="-3"/>
          <a:stretch/>
        </p:blipFill>
        <p:spPr>
          <a:xfrm>
            <a:off x="6835702" y="10"/>
            <a:ext cx="5354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3641211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A9F326E3-9142-51F9-7DD9-8B6908FDBDF7}"/>
              </a:ext>
            </a:extLst>
          </p:cNvPr>
          <p:cNvSpPr>
            <a:spLocks noGrp="1"/>
          </p:cNvSpPr>
          <p:nvPr>
            <p:ph type="title"/>
          </p:nvPr>
        </p:nvSpPr>
        <p:spPr>
          <a:xfrm>
            <a:off x="572493" y="238539"/>
            <a:ext cx="11018520" cy="1434415"/>
          </a:xfrm>
        </p:spPr>
        <p:txBody>
          <a:bodyPr anchor="b">
            <a:normAutofit/>
          </a:bodyPr>
          <a:lstStyle/>
          <a:p>
            <a:r>
              <a:rPr lang="cs-CZ" sz="5400">
                <a:ea typeface="Calibri Light"/>
                <a:cs typeface="Calibri Light"/>
              </a:rPr>
              <a:t>Rekreační středisko Lubenec</a:t>
            </a:r>
            <a:endParaRPr lang="cs-CZ" sz="5400"/>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C3D8E46A-8FAF-6432-4E7F-3BED476FDAB2}"/>
              </a:ext>
            </a:extLst>
          </p:cNvPr>
          <p:cNvSpPr>
            <a:spLocks noGrp="1"/>
          </p:cNvSpPr>
          <p:nvPr>
            <p:ph idx="1"/>
          </p:nvPr>
        </p:nvSpPr>
        <p:spPr>
          <a:xfrm>
            <a:off x="572493" y="2071316"/>
            <a:ext cx="6713552" cy="4119172"/>
          </a:xfrm>
        </p:spPr>
        <p:txBody>
          <a:bodyPr vert="horz" lIns="91440" tIns="45720" rIns="91440" bIns="45720" rtlCol="0" anchor="t">
            <a:normAutofit/>
          </a:bodyPr>
          <a:lstStyle/>
          <a:p>
            <a:endParaRPr lang="cs-CZ" sz="2200" b="1" dirty="0">
              <a:ea typeface="+mn-lt"/>
              <a:cs typeface="+mn-lt"/>
            </a:endParaRPr>
          </a:p>
          <a:p>
            <a:endParaRPr lang="cs-CZ" sz="2200" b="1" dirty="0">
              <a:ea typeface="+mn-lt"/>
              <a:cs typeface="+mn-lt"/>
            </a:endParaRPr>
          </a:p>
          <a:p>
            <a:endParaRPr lang="cs-CZ" sz="2200" b="1" dirty="0">
              <a:ea typeface="+mn-lt"/>
              <a:cs typeface="+mn-lt"/>
            </a:endParaRPr>
          </a:p>
          <a:p>
            <a:r>
              <a:rPr lang="cs-CZ" sz="2200" b="1" dirty="0">
                <a:ea typeface="+mn-lt"/>
                <a:cs typeface="+mn-lt"/>
              </a:rPr>
              <a:t>Termín</a:t>
            </a:r>
            <a:r>
              <a:rPr lang="cs-CZ" sz="2200" dirty="0">
                <a:ea typeface="+mn-lt"/>
                <a:cs typeface="+mn-lt"/>
              </a:rPr>
              <a:t>: 4.-5. září 2023</a:t>
            </a:r>
            <a:endParaRPr lang="cs-CZ" sz="2200" dirty="0">
              <a:ea typeface="Calibri" panose="020F0502020204030204"/>
              <a:cs typeface="Calibri" panose="020F0502020204030204"/>
            </a:endParaRPr>
          </a:p>
          <a:p>
            <a:r>
              <a:rPr lang="cs-CZ" sz="2200" b="1" dirty="0">
                <a:ea typeface="+mn-lt"/>
                <a:cs typeface="+mn-lt"/>
              </a:rPr>
              <a:t>Místo:</a:t>
            </a:r>
            <a:r>
              <a:rPr lang="cs-CZ" sz="2200" dirty="0">
                <a:ea typeface="+mn-lt"/>
                <a:cs typeface="+mn-lt"/>
              </a:rPr>
              <a:t> rekreační středisko Lubenec, okr. Žatec </a:t>
            </a:r>
            <a:endParaRPr lang="cs-CZ" sz="2200" dirty="0">
              <a:ea typeface="Calibri"/>
              <a:cs typeface="Calibri"/>
            </a:endParaRPr>
          </a:p>
          <a:p>
            <a:r>
              <a:rPr lang="cs-CZ" sz="2200" dirty="0">
                <a:latin typeface="Segoe UI"/>
                <a:ea typeface="Calibri"/>
                <a:cs typeface="Segoe UI"/>
                <a:hlinkClick r:id="rId2"/>
              </a:rPr>
              <a:t>https://www.haul.cz/rs-lubenec/</a:t>
            </a:r>
            <a:endParaRPr lang="cs-CZ" sz="2200" dirty="0">
              <a:ea typeface="Calibri"/>
              <a:cs typeface="Calibri"/>
            </a:endParaRPr>
          </a:p>
          <a:p>
            <a:endParaRPr lang="cs-CZ" sz="2200">
              <a:ea typeface="Calibri"/>
              <a:cs typeface="Calibri"/>
            </a:endParaRPr>
          </a:p>
          <a:p>
            <a:endParaRPr lang="cs-CZ" sz="2200">
              <a:ea typeface="Calibri"/>
              <a:cs typeface="Calibri"/>
            </a:endParaRPr>
          </a:p>
        </p:txBody>
      </p:sp>
      <p:pic>
        <p:nvPicPr>
          <p:cNvPr id="4" name="Obrázek 4" descr="Obsah obrázku příroda, úbočí, bujná vegetace&#10;&#10;Popis se vygeneroval automaticky.">
            <a:extLst>
              <a:ext uri="{FF2B5EF4-FFF2-40B4-BE49-F238E27FC236}">
                <a16:creationId xmlns:a16="http://schemas.microsoft.com/office/drawing/2014/main" id="{CA5D4B24-D097-478F-4774-BC4D561A0EAE}"/>
              </a:ext>
            </a:extLst>
          </p:cNvPr>
          <p:cNvPicPr>
            <a:picLocks noChangeAspect="1"/>
          </p:cNvPicPr>
          <p:nvPr/>
        </p:nvPicPr>
        <p:blipFill rotWithShape="1">
          <a:blip r:embed="rId3"/>
          <a:srcRect l="14753" r="13185"/>
          <a:stretch/>
        </p:blipFill>
        <p:spPr>
          <a:xfrm>
            <a:off x="7675658" y="2093976"/>
            <a:ext cx="3941064" cy="4096512"/>
          </a:xfrm>
          <a:prstGeom prst="rect">
            <a:avLst/>
          </a:prstGeom>
        </p:spPr>
      </p:pic>
    </p:spTree>
    <p:extLst>
      <p:ext uri="{BB962C8B-B14F-4D97-AF65-F5344CB8AC3E}">
        <p14:creationId xmlns:p14="http://schemas.microsoft.com/office/powerpoint/2010/main" val="1223763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A9F326E3-9142-51F9-7DD9-8B6908FDBDF7}"/>
              </a:ext>
            </a:extLst>
          </p:cNvPr>
          <p:cNvSpPr>
            <a:spLocks noGrp="1"/>
          </p:cNvSpPr>
          <p:nvPr>
            <p:ph type="title"/>
          </p:nvPr>
        </p:nvSpPr>
        <p:spPr>
          <a:xfrm>
            <a:off x="572493" y="238539"/>
            <a:ext cx="11018520" cy="1434415"/>
          </a:xfrm>
        </p:spPr>
        <p:txBody>
          <a:bodyPr anchor="b">
            <a:normAutofit/>
          </a:bodyPr>
          <a:lstStyle/>
          <a:p>
            <a:r>
              <a:rPr lang="cs-CZ" sz="5400">
                <a:ea typeface="Calibri Light"/>
                <a:cs typeface="Calibri Light"/>
              </a:rPr>
              <a:t>Ubytování</a:t>
            </a:r>
            <a:endParaRPr lang="cs-CZ" sz="5400"/>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C3D8E46A-8FAF-6432-4E7F-3BED476FDAB2}"/>
              </a:ext>
            </a:extLst>
          </p:cNvPr>
          <p:cNvSpPr>
            <a:spLocks noGrp="1"/>
          </p:cNvSpPr>
          <p:nvPr>
            <p:ph idx="1"/>
          </p:nvPr>
        </p:nvSpPr>
        <p:spPr>
          <a:xfrm>
            <a:off x="572493" y="2071316"/>
            <a:ext cx="6713552" cy="4119172"/>
          </a:xfrm>
        </p:spPr>
        <p:txBody>
          <a:bodyPr vert="horz" lIns="91440" tIns="45720" rIns="91440" bIns="45720" rtlCol="0" anchor="t">
            <a:normAutofit/>
          </a:bodyPr>
          <a:lstStyle/>
          <a:p>
            <a:r>
              <a:rPr lang="cs-CZ" sz="2200" dirty="0">
                <a:ea typeface="+mn-lt"/>
                <a:cs typeface="+mn-lt"/>
              </a:rPr>
              <a:t>od Plzně  vzdálenost cca 60 km</a:t>
            </a:r>
            <a:endParaRPr lang="cs-CZ" sz="2200" dirty="0"/>
          </a:p>
          <a:p>
            <a:r>
              <a:rPr lang="cs-CZ" sz="2200" dirty="0">
                <a:ea typeface="+mn-lt"/>
                <a:cs typeface="+mn-lt"/>
              </a:rPr>
              <a:t>kapacita 300 lůžek </a:t>
            </a:r>
          </a:p>
          <a:p>
            <a:r>
              <a:rPr lang="cs-CZ" sz="2200" dirty="0">
                <a:ea typeface="+mn-lt"/>
                <a:cs typeface="+mn-lt"/>
              </a:rPr>
              <a:t> 2 budovy s 2 - 6ti lůžkovými pokoji s vlastním sociálním zařízením</a:t>
            </a:r>
          </a:p>
          <a:p>
            <a:r>
              <a:rPr lang="cs-CZ" sz="2200" dirty="0">
                <a:ea typeface="+mn-lt"/>
                <a:cs typeface="+mn-lt"/>
              </a:rPr>
              <a:t> 45 čtyřlůžkových chatek – 2 palandy, zaveden elektrický proud </a:t>
            </a:r>
          </a:p>
          <a:p>
            <a:r>
              <a:rPr lang="cs-CZ" sz="2200" dirty="0">
                <a:ea typeface="+mn-lt"/>
                <a:cs typeface="+mn-lt"/>
              </a:rPr>
              <a:t> 4 pětilůžkové chatky i se sociálním zařízením</a:t>
            </a:r>
          </a:p>
          <a:p>
            <a:r>
              <a:rPr lang="cs-CZ" sz="2200" dirty="0">
                <a:ea typeface="+mn-lt"/>
                <a:cs typeface="+mn-lt"/>
              </a:rPr>
              <a:t> stravování je zajištěno v prostorné jídelně s kapacitou 120 míst, v létě je k dispozici i venkovní jídelna s kapacitou 100 míst.</a:t>
            </a:r>
            <a:endParaRPr lang="cs-CZ" sz="2200" dirty="0">
              <a:ea typeface="Calibri"/>
              <a:cs typeface="Calibri"/>
            </a:endParaRPr>
          </a:p>
          <a:p>
            <a:endParaRPr lang="cs-CZ" sz="2200" dirty="0">
              <a:ea typeface="Calibri"/>
              <a:cs typeface="Calibri"/>
            </a:endParaRPr>
          </a:p>
          <a:p>
            <a:endParaRPr lang="cs-CZ" sz="2200" dirty="0">
              <a:ea typeface="Calibri"/>
              <a:cs typeface="Calibri"/>
            </a:endParaRPr>
          </a:p>
          <a:p>
            <a:endParaRPr lang="cs-CZ" sz="2200" dirty="0">
              <a:ea typeface="Calibri"/>
              <a:cs typeface="Calibri"/>
            </a:endParaRPr>
          </a:p>
        </p:txBody>
      </p:sp>
      <p:pic>
        <p:nvPicPr>
          <p:cNvPr id="4" name="Obrázek 4" descr="Obsah obrázku strop, postel&#10;&#10;Popis se vygeneroval automaticky.">
            <a:extLst>
              <a:ext uri="{FF2B5EF4-FFF2-40B4-BE49-F238E27FC236}">
                <a16:creationId xmlns:a16="http://schemas.microsoft.com/office/drawing/2014/main" id="{43D2C403-B6CE-F733-D9C3-29E0CACC8C61}"/>
              </a:ext>
            </a:extLst>
          </p:cNvPr>
          <p:cNvPicPr>
            <a:picLocks noChangeAspect="1"/>
          </p:cNvPicPr>
          <p:nvPr/>
        </p:nvPicPr>
        <p:blipFill rotWithShape="1">
          <a:blip r:embed="rId2"/>
          <a:srcRect l="11496" r="24483" b="-1"/>
          <a:stretch/>
        </p:blipFill>
        <p:spPr>
          <a:xfrm>
            <a:off x="7675658" y="2093976"/>
            <a:ext cx="3941064" cy="4096512"/>
          </a:xfrm>
          <a:prstGeom prst="rect">
            <a:avLst/>
          </a:prstGeom>
        </p:spPr>
      </p:pic>
    </p:spTree>
    <p:extLst>
      <p:ext uri="{BB962C8B-B14F-4D97-AF65-F5344CB8AC3E}">
        <p14:creationId xmlns:p14="http://schemas.microsoft.com/office/powerpoint/2010/main" val="2824853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A9F326E3-9142-51F9-7DD9-8B6908FDBDF7}"/>
              </a:ext>
            </a:extLst>
          </p:cNvPr>
          <p:cNvSpPr>
            <a:spLocks noGrp="1"/>
          </p:cNvSpPr>
          <p:nvPr>
            <p:ph type="title"/>
          </p:nvPr>
        </p:nvSpPr>
        <p:spPr>
          <a:xfrm>
            <a:off x="572493" y="238539"/>
            <a:ext cx="11018520" cy="1434415"/>
          </a:xfrm>
        </p:spPr>
        <p:txBody>
          <a:bodyPr anchor="b">
            <a:normAutofit/>
          </a:bodyPr>
          <a:lstStyle/>
          <a:p>
            <a:r>
              <a:rPr lang="cs-CZ" sz="5400">
                <a:ea typeface="Calibri Light"/>
                <a:cs typeface="Calibri Light"/>
              </a:rPr>
              <a:t>Zázemí střediska</a:t>
            </a:r>
            <a:endParaRPr lang="cs-CZ" sz="5400"/>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C3D8E46A-8FAF-6432-4E7F-3BED476FDAB2}"/>
              </a:ext>
            </a:extLst>
          </p:cNvPr>
          <p:cNvSpPr>
            <a:spLocks noGrp="1"/>
          </p:cNvSpPr>
          <p:nvPr>
            <p:ph idx="1"/>
          </p:nvPr>
        </p:nvSpPr>
        <p:spPr>
          <a:xfrm>
            <a:off x="572493" y="2071316"/>
            <a:ext cx="6713552" cy="4119172"/>
          </a:xfrm>
        </p:spPr>
        <p:txBody>
          <a:bodyPr vert="horz" lIns="91440" tIns="45720" rIns="91440" bIns="45720" rtlCol="0" anchor="t">
            <a:normAutofit/>
          </a:bodyPr>
          <a:lstStyle/>
          <a:p>
            <a:r>
              <a:rPr lang="cs-CZ" sz="2000" dirty="0">
                <a:ea typeface="Calibri"/>
                <a:cs typeface="Calibri"/>
              </a:rPr>
              <a:t>sportoviště-volejbalové, nohejbalové hřiště</a:t>
            </a:r>
            <a:endParaRPr lang="cs-CZ" sz="2000" dirty="0"/>
          </a:p>
          <a:p>
            <a:r>
              <a:rPr lang="cs-CZ" sz="2000" dirty="0">
                <a:ea typeface="Calibri"/>
                <a:cs typeface="Calibri"/>
              </a:rPr>
              <a:t>4 venkovní pingpongové stoly</a:t>
            </a:r>
          </a:p>
          <a:p>
            <a:r>
              <a:rPr lang="cs-CZ" sz="2000" dirty="0">
                <a:ea typeface="Calibri"/>
                <a:cs typeface="Calibri"/>
              </a:rPr>
              <a:t>prostor pro street basketball, velké asfaltové hřiště a plně vybavený sportovní sklad</a:t>
            </a:r>
          </a:p>
          <a:p>
            <a:r>
              <a:rPr lang="cs-CZ" sz="2000" dirty="0">
                <a:ea typeface="Calibri"/>
                <a:cs typeface="Calibri"/>
              </a:rPr>
              <a:t> venkovní altány s posezením, klubovny a dva prostorné </a:t>
            </a:r>
            <a:r>
              <a:rPr lang="cs-CZ" sz="2000" dirty="0" err="1">
                <a:ea typeface="Calibri"/>
                <a:cs typeface="Calibri"/>
              </a:rPr>
              <a:t>párty</a:t>
            </a:r>
            <a:r>
              <a:rPr lang="cs-CZ" sz="2000" dirty="0">
                <a:ea typeface="Calibri"/>
                <a:cs typeface="Calibri"/>
              </a:rPr>
              <a:t> stany 6x12 m</a:t>
            </a:r>
          </a:p>
          <a:p>
            <a:r>
              <a:rPr lang="cs-CZ" sz="2000" dirty="0">
                <a:ea typeface="Calibri"/>
                <a:cs typeface="Calibri"/>
              </a:rPr>
              <a:t>učebny vybavené tabulí, stoly a židlemi včetně multimediálního vybavení</a:t>
            </a:r>
          </a:p>
          <a:p>
            <a:r>
              <a:rPr lang="cs-CZ" sz="2000" dirty="0">
                <a:ea typeface="Calibri"/>
                <a:cs typeface="Calibri"/>
              </a:rPr>
              <a:t>ozvučení celého venkovního prostoru areálu pomocí rozhlasu a možnost využití ohniště k večernímu posezení u ohně</a:t>
            </a:r>
          </a:p>
        </p:txBody>
      </p:sp>
      <p:pic>
        <p:nvPicPr>
          <p:cNvPr id="4" name="Obrázek 4" descr="Obsah obrázku tráva, strom, rostlina, bujná vegetace&#10;&#10;Popis se vygeneroval automaticky.">
            <a:extLst>
              <a:ext uri="{FF2B5EF4-FFF2-40B4-BE49-F238E27FC236}">
                <a16:creationId xmlns:a16="http://schemas.microsoft.com/office/drawing/2014/main" id="{54FD8EEC-619A-6E15-95E2-4945511B6A7F}"/>
              </a:ext>
            </a:extLst>
          </p:cNvPr>
          <p:cNvPicPr>
            <a:picLocks noChangeAspect="1"/>
          </p:cNvPicPr>
          <p:nvPr/>
        </p:nvPicPr>
        <p:blipFill rotWithShape="1">
          <a:blip r:embed="rId2"/>
          <a:srcRect l="2326" r="25613"/>
          <a:stretch/>
        </p:blipFill>
        <p:spPr>
          <a:xfrm>
            <a:off x="7675658" y="2093976"/>
            <a:ext cx="3941064" cy="4096512"/>
          </a:xfrm>
          <a:prstGeom prst="rect">
            <a:avLst/>
          </a:prstGeom>
        </p:spPr>
      </p:pic>
    </p:spTree>
    <p:extLst>
      <p:ext uri="{BB962C8B-B14F-4D97-AF65-F5344CB8AC3E}">
        <p14:creationId xmlns:p14="http://schemas.microsoft.com/office/powerpoint/2010/main" val="1513821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94BFCCA4-109C-4B21-816E-144FE75C38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393BAEFD-E1D8-C441-273B-8EAA0BD85FEA}"/>
              </a:ext>
            </a:extLst>
          </p:cNvPr>
          <p:cNvSpPr>
            <a:spLocks noGrp="1"/>
          </p:cNvSpPr>
          <p:nvPr>
            <p:ph type="title"/>
          </p:nvPr>
        </p:nvSpPr>
        <p:spPr>
          <a:xfrm>
            <a:off x="630918" y="643465"/>
            <a:ext cx="3895359" cy="1846615"/>
          </a:xfrm>
        </p:spPr>
        <p:txBody>
          <a:bodyPr anchor="b">
            <a:normAutofit/>
          </a:bodyPr>
          <a:lstStyle/>
          <a:p>
            <a:r>
              <a:rPr lang="cs-CZ" sz="5400">
                <a:ea typeface="Calibri Light"/>
                <a:cs typeface="Calibri Light"/>
              </a:rPr>
              <a:t>Finanční rozpočet</a:t>
            </a:r>
          </a:p>
        </p:txBody>
      </p:sp>
      <p:sp>
        <p:nvSpPr>
          <p:cNvPr id="14" name="sketch line">
            <a:extLst>
              <a:ext uri="{FF2B5EF4-FFF2-40B4-BE49-F238E27FC236}">
                <a16:creationId xmlns:a16="http://schemas.microsoft.com/office/drawing/2014/main" id="{0059B5C0-FEC8-4370-AF45-02E3AEF6F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659144"/>
            <a:ext cx="3566160" cy="18288"/>
          </a:xfrm>
          <a:custGeom>
            <a:avLst/>
            <a:gdLst>
              <a:gd name="connsiteX0" fmla="*/ 0 w 3566160"/>
              <a:gd name="connsiteY0" fmla="*/ 0 h 18288"/>
              <a:gd name="connsiteX1" fmla="*/ 665683 w 3566160"/>
              <a:gd name="connsiteY1" fmla="*/ 0 h 18288"/>
              <a:gd name="connsiteX2" fmla="*/ 1331366 w 3566160"/>
              <a:gd name="connsiteY2" fmla="*/ 0 h 18288"/>
              <a:gd name="connsiteX3" fmla="*/ 1818742 w 3566160"/>
              <a:gd name="connsiteY3" fmla="*/ 0 h 18288"/>
              <a:gd name="connsiteX4" fmla="*/ 2413102 w 3566160"/>
              <a:gd name="connsiteY4" fmla="*/ 0 h 18288"/>
              <a:gd name="connsiteX5" fmla="*/ 2936138 w 3566160"/>
              <a:gd name="connsiteY5" fmla="*/ 0 h 18288"/>
              <a:gd name="connsiteX6" fmla="*/ 3566160 w 3566160"/>
              <a:gd name="connsiteY6" fmla="*/ 0 h 18288"/>
              <a:gd name="connsiteX7" fmla="*/ 3566160 w 3566160"/>
              <a:gd name="connsiteY7" fmla="*/ 18288 h 18288"/>
              <a:gd name="connsiteX8" fmla="*/ 2971800 w 3566160"/>
              <a:gd name="connsiteY8" fmla="*/ 18288 h 18288"/>
              <a:gd name="connsiteX9" fmla="*/ 2448763 w 3566160"/>
              <a:gd name="connsiteY9" fmla="*/ 18288 h 18288"/>
              <a:gd name="connsiteX10" fmla="*/ 1854403 w 3566160"/>
              <a:gd name="connsiteY10" fmla="*/ 18288 h 18288"/>
              <a:gd name="connsiteX11" fmla="*/ 1295705 w 3566160"/>
              <a:gd name="connsiteY11" fmla="*/ 18288 h 18288"/>
              <a:gd name="connsiteX12" fmla="*/ 772668 w 3566160"/>
              <a:gd name="connsiteY12" fmla="*/ 18288 h 18288"/>
              <a:gd name="connsiteX13" fmla="*/ 0 w 3566160"/>
              <a:gd name="connsiteY13" fmla="*/ 18288 h 18288"/>
              <a:gd name="connsiteX14" fmla="*/ 0 w 3566160"/>
              <a:gd name="connsiteY1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66160" h="18288" fill="none" extrusionOk="0">
                <a:moveTo>
                  <a:pt x="0" y="0"/>
                </a:moveTo>
                <a:cubicBezTo>
                  <a:pt x="222644" y="15773"/>
                  <a:pt x="447078" y="-30288"/>
                  <a:pt x="665683" y="0"/>
                </a:cubicBezTo>
                <a:cubicBezTo>
                  <a:pt x="884288" y="30288"/>
                  <a:pt x="1132425" y="-6167"/>
                  <a:pt x="1331366" y="0"/>
                </a:cubicBezTo>
                <a:cubicBezTo>
                  <a:pt x="1530307" y="6167"/>
                  <a:pt x="1680942" y="17562"/>
                  <a:pt x="1818742" y="0"/>
                </a:cubicBezTo>
                <a:cubicBezTo>
                  <a:pt x="1956542" y="-17562"/>
                  <a:pt x="2130227" y="23032"/>
                  <a:pt x="2413102" y="0"/>
                </a:cubicBezTo>
                <a:cubicBezTo>
                  <a:pt x="2695977" y="-23032"/>
                  <a:pt x="2679988" y="-13260"/>
                  <a:pt x="2936138" y="0"/>
                </a:cubicBezTo>
                <a:cubicBezTo>
                  <a:pt x="3192288" y="13260"/>
                  <a:pt x="3378668" y="16268"/>
                  <a:pt x="3566160" y="0"/>
                </a:cubicBezTo>
                <a:cubicBezTo>
                  <a:pt x="3566199" y="7328"/>
                  <a:pt x="3566779" y="9982"/>
                  <a:pt x="3566160" y="18288"/>
                </a:cubicBezTo>
                <a:cubicBezTo>
                  <a:pt x="3315478" y="45899"/>
                  <a:pt x="3188272" y="-7574"/>
                  <a:pt x="2971800" y="18288"/>
                </a:cubicBezTo>
                <a:cubicBezTo>
                  <a:pt x="2755328" y="44150"/>
                  <a:pt x="2598570" y="34692"/>
                  <a:pt x="2448763" y="18288"/>
                </a:cubicBezTo>
                <a:cubicBezTo>
                  <a:pt x="2298956" y="1884"/>
                  <a:pt x="2011344" y="-7043"/>
                  <a:pt x="1854403" y="18288"/>
                </a:cubicBezTo>
                <a:cubicBezTo>
                  <a:pt x="1697462" y="43619"/>
                  <a:pt x="1444994" y="618"/>
                  <a:pt x="1295705" y="18288"/>
                </a:cubicBezTo>
                <a:cubicBezTo>
                  <a:pt x="1146416" y="35958"/>
                  <a:pt x="965401" y="42167"/>
                  <a:pt x="772668" y="18288"/>
                </a:cubicBezTo>
                <a:cubicBezTo>
                  <a:pt x="579935" y="-5591"/>
                  <a:pt x="352420" y="-19381"/>
                  <a:pt x="0" y="18288"/>
                </a:cubicBezTo>
                <a:cubicBezTo>
                  <a:pt x="-593" y="9736"/>
                  <a:pt x="244" y="6610"/>
                  <a:pt x="0" y="0"/>
                </a:cubicBezTo>
                <a:close/>
              </a:path>
              <a:path w="3566160" h="18288" stroke="0" extrusionOk="0">
                <a:moveTo>
                  <a:pt x="0" y="0"/>
                </a:moveTo>
                <a:cubicBezTo>
                  <a:pt x="169947" y="-5008"/>
                  <a:pt x="340602" y="-17518"/>
                  <a:pt x="594360" y="0"/>
                </a:cubicBezTo>
                <a:cubicBezTo>
                  <a:pt x="848118" y="17518"/>
                  <a:pt x="997921" y="8866"/>
                  <a:pt x="1224382" y="0"/>
                </a:cubicBezTo>
                <a:cubicBezTo>
                  <a:pt x="1450843" y="-8866"/>
                  <a:pt x="1572343" y="8392"/>
                  <a:pt x="1783080" y="0"/>
                </a:cubicBezTo>
                <a:cubicBezTo>
                  <a:pt x="1993817" y="-8392"/>
                  <a:pt x="2266728" y="2126"/>
                  <a:pt x="2448763" y="0"/>
                </a:cubicBezTo>
                <a:cubicBezTo>
                  <a:pt x="2630798" y="-2126"/>
                  <a:pt x="2815508" y="-13843"/>
                  <a:pt x="3043123" y="0"/>
                </a:cubicBezTo>
                <a:cubicBezTo>
                  <a:pt x="3270738" y="13843"/>
                  <a:pt x="3420568" y="2184"/>
                  <a:pt x="3566160" y="0"/>
                </a:cubicBezTo>
                <a:cubicBezTo>
                  <a:pt x="3566487" y="8595"/>
                  <a:pt x="3566088" y="13110"/>
                  <a:pt x="3566160" y="18288"/>
                </a:cubicBezTo>
                <a:cubicBezTo>
                  <a:pt x="3421748" y="9323"/>
                  <a:pt x="3176383" y="-3939"/>
                  <a:pt x="2971800" y="18288"/>
                </a:cubicBezTo>
                <a:cubicBezTo>
                  <a:pt x="2767217" y="40515"/>
                  <a:pt x="2590769" y="4336"/>
                  <a:pt x="2306117" y="18288"/>
                </a:cubicBezTo>
                <a:cubicBezTo>
                  <a:pt x="2021465" y="32240"/>
                  <a:pt x="1860727" y="-9280"/>
                  <a:pt x="1676095" y="18288"/>
                </a:cubicBezTo>
                <a:cubicBezTo>
                  <a:pt x="1491463" y="45856"/>
                  <a:pt x="1329173" y="5765"/>
                  <a:pt x="1153058" y="18288"/>
                </a:cubicBezTo>
                <a:cubicBezTo>
                  <a:pt x="976943" y="30811"/>
                  <a:pt x="895178" y="4751"/>
                  <a:pt x="665683" y="18288"/>
                </a:cubicBezTo>
                <a:cubicBezTo>
                  <a:pt x="436189" y="31825"/>
                  <a:pt x="302924" y="2002"/>
                  <a:pt x="0" y="18288"/>
                </a:cubicBezTo>
                <a:cubicBezTo>
                  <a:pt x="822" y="10564"/>
                  <a:pt x="-23" y="457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448976505">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BA0E7178-BC82-2888-4C32-099330FBE085}"/>
              </a:ext>
            </a:extLst>
          </p:cNvPr>
          <p:cNvSpPr>
            <a:spLocks noGrp="1"/>
          </p:cNvSpPr>
          <p:nvPr>
            <p:ph idx="1"/>
          </p:nvPr>
        </p:nvSpPr>
        <p:spPr>
          <a:xfrm>
            <a:off x="630936" y="2807167"/>
            <a:ext cx="3895522" cy="3386399"/>
          </a:xfrm>
        </p:spPr>
        <p:txBody>
          <a:bodyPr vert="horz" lIns="91440" tIns="45720" rIns="91440" bIns="45720" rtlCol="0" anchor="t">
            <a:normAutofit/>
          </a:bodyPr>
          <a:lstStyle/>
          <a:p>
            <a:r>
              <a:rPr lang="cs-CZ" sz="2200" dirty="0"/>
              <a:t>Cena:  1 800 Kč/osobu </a:t>
            </a:r>
          </a:p>
          <a:p>
            <a:endParaRPr lang="cs-CZ" sz="2200" dirty="0">
              <a:ea typeface="Calibri"/>
              <a:cs typeface="Calibri"/>
            </a:endParaRPr>
          </a:p>
          <a:p>
            <a:r>
              <a:rPr lang="cs-CZ" sz="2200" dirty="0"/>
              <a:t>Zahrnuje ubytování, celodenní strava a pitný režim, adaptační program od organizací Ledovec, P-centrum, Point 14, autobusová doprava z Plzně do Lubence a následně zpět ke škole. </a:t>
            </a:r>
            <a:endParaRPr lang="cs-CZ" sz="2200" dirty="0">
              <a:ea typeface="Calibri"/>
              <a:cs typeface="Calibri"/>
            </a:endParaRPr>
          </a:p>
          <a:p>
            <a:endParaRPr lang="cs-CZ" sz="2200" dirty="0">
              <a:ea typeface="Calibri"/>
              <a:cs typeface="Calibri"/>
            </a:endParaRPr>
          </a:p>
          <a:p>
            <a:endParaRPr lang="cs-CZ" sz="2200" dirty="0">
              <a:ea typeface="Calibri"/>
              <a:cs typeface="Calibri"/>
            </a:endParaRPr>
          </a:p>
          <a:p>
            <a:endParaRPr lang="cs-CZ" sz="2200" dirty="0">
              <a:ea typeface="Calibri"/>
              <a:cs typeface="Calibri"/>
            </a:endParaRPr>
          </a:p>
        </p:txBody>
      </p:sp>
      <p:pic>
        <p:nvPicPr>
          <p:cNvPr id="5" name="Obrázek 5" descr="Obsah obrázku text, klipart&#10;&#10;Popis se vygeneroval automaticky.">
            <a:extLst>
              <a:ext uri="{FF2B5EF4-FFF2-40B4-BE49-F238E27FC236}">
                <a16:creationId xmlns:a16="http://schemas.microsoft.com/office/drawing/2014/main" id="{08B8A9C6-BE0F-5B5B-D9D1-EF65C6BB21C9}"/>
              </a:ext>
            </a:extLst>
          </p:cNvPr>
          <p:cNvPicPr>
            <a:picLocks noChangeAspect="1"/>
          </p:cNvPicPr>
          <p:nvPr/>
        </p:nvPicPr>
        <p:blipFill>
          <a:blip r:embed="rId2"/>
          <a:stretch>
            <a:fillRect/>
          </a:stretch>
        </p:blipFill>
        <p:spPr>
          <a:xfrm>
            <a:off x="5564297" y="164592"/>
            <a:ext cx="1956470" cy="3456432"/>
          </a:xfrm>
          <a:prstGeom prst="rect">
            <a:avLst/>
          </a:prstGeom>
        </p:spPr>
      </p:pic>
      <p:pic>
        <p:nvPicPr>
          <p:cNvPr id="7" name="Obrázek 7">
            <a:extLst>
              <a:ext uri="{FF2B5EF4-FFF2-40B4-BE49-F238E27FC236}">
                <a16:creationId xmlns:a16="http://schemas.microsoft.com/office/drawing/2014/main" id="{23EE11F9-7B84-2B52-4B4D-3DAD9D03B2DF}"/>
              </a:ext>
            </a:extLst>
          </p:cNvPr>
          <p:cNvPicPr>
            <a:picLocks noChangeAspect="1"/>
          </p:cNvPicPr>
          <p:nvPr/>
        </p:nvPicPr>
        <p:blipFill>
          <a:blip r:embed="rId3"/>
          <a:stretch>
            <a:fillRect/>
          </a:stretch>
        </p:blipFill>
        <p:spPr>
          <a:xfrm>
            <a:off x="8247888" y="1189245"/>
            <a:ext cx="3785616" cy="593268"/>
          </a:xfrm>
          <a:prstGeom prst="rect">
            <a:avLst/>
          </a:prstGeom>
        </p:spPr>
      </p:pic>
      <p:pic>
        <p:nvPicPr>
          <p:cNvPr id="4" name="Obrázek 4" descr="Obsah obrázku autobus, silnice, obloha, venku&#10;&#10;Popis se vygeneroval automaticky.">
            <a:extLst>
              <a:ext uri="{FF2B5EF4-FFF2-40B4-BE49-F238E27FC236}">
                <a16:creationId xmlns:a16="http://schemas.microsoft.com/office/drawing/2014/main" id="{BC6C5247-6A4C-B813-61AE-268AFDFCB780}"/>
              </a:ext>
            </a:extLst>
          </p:cNvPr>
          <p:cNvPicPr>
            <a:picLocks noChangeAspect="1"/>
          </p:cNvPicPr>
          <p:nvPr/>
        </p:nvPicPr>
        <p:blipFill>
          <a:blip r:embed="rId4"/>
          <a:stretch>
            <a:fillRect/>
          </a:stretch>
        </p:blipFill>
        <p:spPr>
          <a:xfrm>
            <a:off x="4992624" y="3944240"/>
            <a:ext cx="3099816" cy="2100607"/>
          </a:xfrm>
          <a:prstGeom prst="rect">
            <a:avLst/>
          </a:prstGeom>
        </p:spPr>
      </p:pic>
      <p:pic>
        <p:nvPicPr>
          <p:cNvPr id="6" name="Obrázek 6" descr="Obsah obrázku logo&#10;&#10;Popis se vygeneroval automaticky.">
            <a:extLst>
              <a:ext uri="{FF2B5EF4-FFF2-40B4-BE49-F238E27FC236}">
                <a16:creationId xmlns:a16="http://schemas.microsoft.com/office/drawing/2014/main" id="{A6FAA758-47DB-F48C-7036-98ACAB4FF089}"/>
              </a:ext>
            </a:extLst>
          </p:cNvPr>
          <p:cNvPicPr>
            <a:picLocks noChangeAspect="1"/>
          </p:cNvPicPr>
          <p:nvPr/>
        </p:nvPicPr>
        <p:blipFill>
          <a:blip r:embed="rId5"/>
          <a:stretch>
            <a:fillRect/>
          </a:stretch>
        </p:blipFill>
        <p:spPr>
          <a:xfrm>
            <a:off x="8529792" y="2971759"/>
            <a:ext cx="3221807" cy="3221807"/>
          </a:xfrm>
          <a:prstGeom prst="rect">
            <a:avLst/>
          </a:prstGeom>
        </p:spPr>
      </p:pic>
    </p:spTree>
    <p:extLst>
      <p:ext uri="{BB962C8B-B14F-4D97-AF65-F5344CB8AC3E}">
        <p14:creationId xmlns:p14="http://schemas.microsoft.com/office/powerpoint/2010/main" val="1670717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F326E3-9142-51F9-7DD9-8B6908FDBDF7}"/>
              </a:ext>
            </a:extLst>
          </p:cNvPr>
          <p:cNvSpPr>
            <a:spLocks noGrp="1"/>
          </p:cNvSpPr>
          <p:nvPr>
            <p:ph type="title"/>
          </p:nvPr>
        </p:nvSpPr>
        <p:spPr/>
        <p:txBody>
          <a:bodyPr/>
          <a:lstStyle/>
          <a:p>
            <a:r>
              <a:rPr lang="cs-CZ" dirty="0">
                <a:ea typeface="Calibri Light"/>
                <a:cs typeface="Calibri Light"/>
              </a:rPr>
              <a:t>Ubytování a strava</a:t>
            </a:r>
            <a:endParaRPr lang="cs-CZ" dirty="0"/>
          </a:p>
        </p:txBody>
      </p:sp>
      <p:sp>
        <p:nvSpPr>
          <p:cNvPr id="3" name="Zástupný obsah 2">
            <a:extLst>
              <a:ext uri="{FF2B5EF4-FFF2-40B4-BE49-F238E27FC236}">
                <a16:creationId xmlns:a16="http://schemas.microsoft.com/office/drawing/2014/main" id="{C3D8E46A-8FAF-6432-4E7F-3BED476FDAB2}"/>
              </a:ext>
            </a:extLst>
          </p:cNvPr>
          <p:cNvSpPr>
            <a:spLocks noGrp="1"/>
          </p:cNvSpPr>
          <p:nvPr>
            <p:ph idx="1"/>
          </p:nvPr>
        </p:nvSpPr>
        <p:spPr/>
        <p:txBody>
          <a:bodyPr vert="horz" lIns="91440" tIns="45720" rIns="91440" bIns="45720" rtlCol="0" anchor="t">
            <a:normAutofit fontScale="92500" lnSpcReduction="10000"/>
          </a:bodyPr>
          <a:lstStyle/>
          <a:p>
            <a:r>
              <a:rPr lang="cs-CZ" dirty="0">
                <a:ea typeface="+mn-lt"/>
                <a:cs typeface="+mn-lt"/>
              </a:rPr>
              <a:t>ubytování vč. lůžkovin, k využití celý areál</a:t>
            </a:r>
          </a:p>
          <a:p>
            <a:r>
              <a:rPr lang="cs-CZ" dirty="0">
                <a:ea typeface="+mn-lt"/>
                <a:cs typeface="+mn-lt"/>
              </a:rPr>
              <a:t>celodenní pitný režim</a:t>
            </a:r>
            <a:endParaRPr lang="cs-CZ" dirty="0">
              <a:ea typeface="Calibri" panose="020F0502020204030204"/>
              <a:cs typeface="Calibri" panose="020F0502020204030204"/>
            </a:endParaRPr>
          </a:p>
          <a:p>
            <a:r>
              <a:rPr lang="cs-CZ">
                <a:ea typeface="+mn-lt"/>
                <a:cs typeface="+mn-lt"/>
              </a:rPr>
              <a:t>den příjezdu-oběd (polévka, hlavní jídlo, zákusek), svačina, večeře (teplý chod, zeleninový salát)</a:t>
            </a:r>
            <a:endParaRPr lang="cs-CZ"/>
          </a:p>
          <a:p>
            <a:r>
              <a:rPr lang="cs-CZ">
                <a:ea typeface="+mn-lt"/>
                <a:cs typeface="+mn-lt"/>
              </a:rPr>
              <a:t>večerní suroviny na oheň (klobásy, špekáčky, sýry na opékání, kečup, hořčice, tatarka, zelenina, pečivo...)</a:t>
            </a:r>
            <a:endParaRPr lang="cs-CZ"/>
          </a:p>
          <a:p>
            <a:r>
              <a:rPr lang="cs-CZ">
                <a:ea typeface="+mn-lt"/>
                <a:cs typeface="+mn-lt"/>
              </a:rPr>
              <a:t>den odjezdu-snídaně formou švédských stolů (míchaná vajíčka, párky, vařená vajíčka, pomazánka, šunka, salám, sýr, máslo, tavený sýr, mléko, jogurt, křupinky, choco balls, zelenina, ovoce, sladké pečivo, klasické pečivo, čaj, káva), svačina, oběd (polévka, hlavní chod, zákusek), svačina</a:t>
            </a:r>
            <a:endParaRPr lang="cs-CZ"/>
          </a:p>
          <a:p>
            <a:r>
              <a:rPr lang="cs-CZ">
                <a:ea typeface="+mn-lt"/>
                <a:cs typeface="+mn-lt"/>
              </a:rPr>
              <a:t>zapůjčení sportovních potřeb</a:t>
            </a:r>
            <a:endParaRPr lang="cs-CZ"/>
          </a:p>
          <a:p>
            <a:endParaRPr lang="cs-CZ" dirty="0">
              <a:ea typeface="Calibri"/>
              <a:cs typeface="Calibri"/>
            </a:endParaRPr>
          </a:p>
        </p:txBody>
      </p:sp>
    </p:spTree>
    <p:extLst>
      <p:ext uri="{BB962C8B-B14F-4D97-AF65-F5344CB8AC3E}">
        <p14:creationId xmlns:p14="http://schemas.microsoft.com/office/powerpoint/2010/main" val="2121127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A9F326E3-9142-51F9-7DD9-8B6908FDBDF7}"/>
              </a:ext>
            </a:extLst>
          </p:cNvPr>
          <p:cNvSpPr>
            <a:spLocks noGrp="1"/>
          </p:cNvSpPr>
          <p:nvPr>
            <p:ph type="title"/>
          </p:nvPr>
        </p:nvSpPr>
        <p:spPr>
          <a:xfrm>
            <a:off x="630936" y="639520"/>
            <a:ext cx="3429000" cy="1719072"/>
          </a:xfrm>
        </p:spPr>
        <p:txBody>
          <a:bodyPr anchor="b">
            <a:normAutofit/>
          </a:bodyPr>
          <a:lstStyle/>
          <a:p>
            <a:r>
              <a:rPr lang="cs-CZ" sz="5400">
                <a:ea typeface="Calibri Light"/>
                <a:cs typeface="Calibri Light"/>
              </a:rPr>
              <a:t>Doprava</a:t>
            </a:r>
            <a:endParaRPr lang="cs-CZ" sz="5400"/>
          </a:p>
        </p:txBody>
      </p:sp>
      <p:sp>
        <p:nvSpPr>
          <p:cNvPr id="11"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C3D8E46A-8FAF-6432-4E7F-3BED476FDAB2}"/>
              </a:ext>
            </a:extLst>
          </p:cNvPr>
          <p:cNvSpPr>
            <a:spLocks noGrp="1"/>
          </p:cNvSpPr>
          <p:nvPr>
            <p:ph idx="1"/>
          </p:nvPr>
        </p:nvSpPr>
        <p:spPr>
          <a:xfrm>
            <a:off x="630936" y="2807208"/>
            <a:ext cx="3429000" cy="3410712"/>
          </a:xfrm>
        </p:spPr>
        <p:txBody>
          <a:bodyPr vert="horz" lIns="91440" tIns="45720" rIns="91440" bIns="45720" rtlCol="0" anchor="t">
            <a:normAutofit/>
          </a:bodyPr>
          <a:lstStyle/>
          <a:p>
            <a:r>
              <a:rPr lang="cs-CZ" sz="2200" b="1" dirty="0">
                <a:ea typeface="+mn-lt"/>
                <a:cs typeface="+mn-lt"/>
              </a:rPr>
              <a:t>Odjezd:</a:t>
            </a:r>
            <a:r>
              <a:rPr lang="cs-CZ" sz="2200" dirty="0">
                <a:ea typeface="+mn-lt"/>
                <a:cs typeface="+mn-lt"/>
              </a:rPr>
              <a:t> 4. 9. 2023 autobusem v 9.00 h od školy, třídní učitelé po </a:t>
            </a:r>
            <a:br>
              <a:rPr lang="cs-CZ" sz="2200" dirty="0">
                <a:ea typeface="+mn-lt"/>
                <a:cs typeface="+mn-lt"/>
              </a:rPr>
            </a:br>
            <a:r>
              <a:rPr lang="cs-CZ" sz="2200" dirty="0">
                <a:ea typeface="+mn-lt"/>
                <a:cs typeface="+mn-lt"/>
              </a:rPr>
              <a:t>1. vyučovací hodině odvedou žáky k autobusům před budovu školy</a:t>
            </a:r>
            <a:endParaRPr lang="cs-CZ" sz="2200" dirty="0">
              <a:ea typeface="Calibri" panose="020F0502020204030204"/>
              <a:cs typeface="Calibri" panose="020F0502020204030204"/>
            </a:endParaRPr>
          </a:p>
          <a:p>
            <a:r>
              <a:rPr lang="cs-CZ" sz="2200" b="1" dirty="0">
                <a:ea typeface="+mn-lt"/>
                <a:cs typeface="+mn-lt"/>
              </a:rPr>
              <a:t>Příjezd:</a:t>
            </a:r>
            <a:r>
              <a:rPr lang="cs-CZ" sz="2200" dirty="0">
                <a:ea typeface="+mn-lt"/>
                <a:cs typeface="+mn-lt"/>
              </a:rPr>
              <a:t> 5. 9. 2023 cca </a:t>
            </a:r>
            <a:br>
              <a:rPr lang="cs-CZ" sz="2200" dirty="0">
                <a:ea typeface="+mn-lt"/>
                <a:cs typeface="+mn-lt"/>
              </a:rPr>
            </a:br>
            <a:r>
              <a:rPr lang="cs-CZ" sz="2200" dirty="0">
                <a:ea typeface="+mn-lt"/>
                <a:cs typeface="+mn-lt"/>
              </a:rPr>
              <a:t>v 18.30 před budovu SŽŠ, Karlovarská 99, Plzeň</a:t>
            </a:r>
            <a:endParaRPr lang="cs-CZ" sz="2200" dirty="0"/>
          </a:p>
          <a:p>
            <a:endParaRPr lang="cs-CZ" sz="2200" dirty="0">
              <a:ea typeface="Calibri"/>
              <a:cs typeface="Calibri"/>
            </a:endParaRPr>
          </a:p>
          <a:p>
            <a:endParaRPr lang="cs-CZ" sz="2200" dirty="0">
              <a:ea typeface="Calibri"/>
              <a:cs typeface="Calibri"/>
            </a:endParaRPr>
          </a:p>
          <a:p>
            <a:endParaRPr lang="cs-CZ" sz="2200" dirty="0">
              <a:ea typeface="Calibri"/>
              <a:cs typeface="Calibri"/>
            </a:endParaRPr>
          </a:p>
        </p:txBody>
      </p:sp>
      <p:pic>
        <p:nvPicPr>
          <p:cNvPr id="4" name="Obrázek 4" descr="Obsah obrázku autobus, silnice, obloha, venku&#10;&#10;Popis se vygeneroval automaticky.">
            <a:extLst>
              <a:ext uri="{FF2B5EF4-FFF2-40B4-BE49-F238E27FC236}">
                <a16:creationId xmlns:a16="http://schemas.microsoft.com/office/drawing/2014/main" id="{0703BC2F-7BEA-7BD7-2008-BC58B8E27FF9}"/>
              </a:ext>
            </a:extLst>
          </p:cNvPr>
          <p:cNvPicPr>
            <a:picLocks noChangeAspect="1"/>
          </p:cNvPicPr>
          <p:nvPr/>
        </p:nvPicPr>
        <p:blipFill>
          <a:blip r:embed="rId2"/>
          <a:stretch>
            <a:fillRect/>
          </a:stretch>
        </p:blipFill>
        <p:spPr>
          <a:xfrm>
            <a:off x="4654296" y="1089827"/>
            <a:ext cx="6903720" cy="4678345"/>
          </a:xfrm>
          <a:prstGeom prst="rect">
            <a:avLst/>
          </a:prstGeom>
        </p:spPr>
      </p:pic>
    </p:spTree>
    <p:extLst>
      <p:ext uri="{BB962C8B-B14F-4D97-AF65-F5344CB8AC3E}">
        <p14:creationId xmlns:p14="http://schemas.microsoft.com/office/powerpoint/2010/main" val="2121907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AD96FDFD-4E42-4A06-B8B5-768A1DB9C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A9F326E3-9142-51F9-7DD9-8B6908FDBDF7}"/>
              </a:ext>
            </a:extLst>
          </p:cNvPr>
          <p:cNvSpPr>
            <a:spLocks noGrp="1"/>
          </p:cNvSpPr>
          <p:nvPr>
            <p:ph type="title"/>
          </p:nvPr>
        </p:nvSpPr>
        <p:spPr>
          <a:xfrm>
            <a:off x="971368" y="371719"/>
            <a:ext cx="6125964" cy="1906863"/>
          </a:xfrm>
        </p:spPr>
        <p:txBody>
          <a:bodyPr anchor="b">
            <a:normAutofit/>
          </a:bodyPr>
          <a:lstStyle/>
          <a:p>
            <a:r>
              <a:rPr lang="cs-CZ">
                <a:ea typeface="Calibri Light"/>
                <a:cs typeface="Calibri Light"/>
              </a:rPr>
              <a:t>Doporučené věci s sebou</a:t>
            </a:r>
            <a:endParaRPr lang="cs-CZ"/>
          </a:p>
        </p:txBody>
      </p:sp>
      <p:sp>
        <p:nvSpPr>
          <p:cNvPr id="3" name="Zástupný obsah 2">
            <a:extLst>
              <a:ext uri="{FF2B5EF4-FFF2-40B4-BE49-F238E27FC236}">
                <a16:creationId xmlns:a16="http://schemas.microsoft.com/office/drawing/2014/main" id="{C3D8E46A-8FAF-6432-4E7F-3BED476FDAB2}"/>
              </a:ext>
            </a:extLst>
          </p:cNvPr>
          <p:cNvSpPr>
            <a:spLocks noGrp="1"/>
          </p:cNvSpPr>
          <p:nvPr>
            <p:ph idx="1"/>
          </p:nvPr>
        </p:nvSpPr>
        <p:spPr>
          <a:xfrm>
            <a:off x="971368" y="2711395"/>
            <a:ext cx="4114801" cy="3465568"/>
          </a:xfrm>
        </p:spPr>
        <p:txBody>
          <a:bodyPr vert="horz" lIns="91440" tIns="45720" rIns="91440" bIns="45720" rtlCol="0">
            <a:normAutofit/>
          </a:bodyPr>
          <a:lstStyle/>
          <a:p>
            <a:r>
              <a:rPr lang="cs-CZ" sz="2000">
                <a:ea typeface="+mn-lt"/>
                <a:cs typeface="+mn-lt"/>
              </a:rPr>
              <a:t>sportovní oblečení,, pláštěnka</a:t>
            </a:r>
            <a:endParaRPr lang="cs-CZ" sz="2000">
              <a:ea typeface="Calibri"/>
              <a:cs typeface="Calibri"/>
            </a:endParaRPr>
          </a:p>
          <a:p>
            <a:r>
              <a:rPr lang="cs-CZ" sz="2000">
                <a:ea typeface="+mn-lt"/>
                <a:cs typeface="+mn-lt"/>
              </a:rPr>
              <a:t>prostředky osobní hygieny</a:t>
            </a:r>
            <a:endParaRPr lang="cs-CZ" sz="2000">
              <a:ea typeface="Calibri"/>
              <a:cs typeface="Calibri"/>
            </a:endParaRPr>
          </a:p>
          <a:p>
            <a:r>
              <a:rPr lang="cs-CZ" sz="2000">
                <a:ea typeface="+mn-lt"/>
                <a:cs typeface="+mn-lt"/>
              </a:rPr>
              <a:t>sportovní obuv, přezůvky</a:t>
            </a:r>
            <a:endParaRPr lang="cs-CZ" sz="2000">
              <a:ea typeface="Calibri"/>
              <a:cs typeface="Calibri"/>
            </a:endParaRPr>
          </a:p>
          <a:p>
            <a:r>
              <a:rPr lang="cs-CZ" sz="2000">
                <a:ea typeface="+mn-lt"/>
                <a:cs typeface="+mn-lt"/>
              </a:rPr>
              <a:t>baterka, batoh</a:t>
            </a:r>
            <a:endParaRPr lang="cs-CZ" sz="2000">
              <a:ea typeface="Calibri"/>
              <a:cs typeface="Calibri"/>
            </a:endParaRPr>
          </a:p>
          <a:p>
            <a:r>
              <a:rPr lang="cs-CZ" sz="2000">
                <a:ea typeface="+mn-lt"/>
                <a:cs typeface="+mn-lt"/>
              </a:rPr>
              <a:t>láhev na pití (0,5 l), vlastní hrneček</a:t>
            </a:r>
            <a:endParaRPr lang="cs-CZ" sz="2000">
              <a:ea typeface="Calibri"/>
              <a:cs typeface="Calibri"/>
            </a:endParaRPr>
          </a:p>
          <a:p>
            <a:r>
              <a:rPr lang="cs-CZ" sz="2000">
                <a:ea typeface="+mn-lt"/>
                <a:cs typeface="+mn-lt"/>
              </a:rPr>
              <a:t>psací potřeby, pastelky, blok A4</a:t>
            </a:r>
            <a:endParaRPr lang="cs-CZ" sz="2000">
              <a:ea typeface="Calibri"/>
              <a:cs typeface="Calibri"/>
            </a:endParaRPr>
          </a:p>
          <a:p>
            <a:r>
              <a:rPr lang="cs-CZ" sz="2000">
                <a:ea typeface="+mn-lt"/>
                <a:cs typeface="+mn-lt"/>
              </a:rPr>
              <a:t>kartičku zdravotní pojišťovny</a:t>
            </a:r>
            <a:endParaRPr lang="cs-CZ" sz="2000">
              <a:ea typeface="Calibri"/>
              <a:cs typeface="Calibri"/>
            </a:endParaRPr>
          </a:p>
          <a:p>
            <a:r>
              <a:rPr lang="cs-CZ" sz="2000">
                <a:ea typeface="+mn-lt"/>
                <a:cs typeface="+mn-lt"/>
              </a:rPr>
              <a:t>hudební nástroje vítány</a:t>
            </a:r>
            <a:endParaRPr lang="cs-CZ" sz="2000">
              <a:ea typeface="Calibri"/>
              <a:cs typeface="Calibri"/>
            </a:endParaRPr>
          </a:p>
          <a:p>
            <a:endParaRPr lang="cs-CZ" sz="2000">
              <a:ea typeface="Calibri"/>
              <a:cs typeface="Calibri"/>
            </a:endParaRPr>
          </a:p>
        </p:txBody>
      </p:sp>
      <p:pic>
        <p:nvPicPr>
          <p:cNvPr id="4" name="Obrázek 4" descr="Obsah obrázku hudba, kytara, stavební materiál&#10;&#10;Popis se vygeneroval automaticky.">
            <a:extLst>
              <a:ext uri="{FF2B5EF4-FFF2-40B4-BE49-F238E27FC236}">
                <a16:creationId xmlns:a16="http://schemas.microsoft.com/office/drawing/2014/main" id="{D2B875EF-5BD9-20CD-069D-FCDED9F10139}"/>
              </a:ext>
            </a:extLst>
          </p:cNvPr>
          <p:cNvPicPr>
            <a:picLocks noChangeAspect="1"/>
          </p:cNvPicPr>
          <p:nvPr/>
        </p:nvPicPr>
        <p:blipFill rotWithShape="1">
          <a:blip r:embed="rId2"/>
          <a:srcRect t="13917" b="13885"/>
          <a:stretch/>
        </p:blipFill>
        <p:spPr>
          <a:xfrm>
            <a:off x="8452968" y="3681465"/>
            <a:ext cx="3747932" cy="3176541"/>
          </a:xfrm>
          <a:custGeom>
            <a:avLst/>
            <a:gdLst/>
            <a:ahLst/>
            <a:cxnLst/>
            <a:rect l="l" t="t" r="r" b="b"/>
            <a:pathLst>
              <a:path w="3747932" h="3176541">
                <a:moveTo>
                  <a:pt x="3239865" y="21"/>
                </a:moveTo>
                <a:cubicBezTo>
                  <a:pt x="3261821" y="112"/>
                  <a:pt x="3278837" y="498"/>
                  <a:pt x="3290337" y="938"/>
                </a:cubicBezTo>
                <a:cubicBezTo>
                  <a:pt x="3401766" y="5376"/>
                  <a:pt x="3510165" y="23128"/>
                  <a:pt x="3616543" y="49449"/>
                </a:cubicBezTo>
                <a:lnTo>
                  <a:pt x="3747932" y="87091"/>
                </a:lnTo>
                <a:lnTo>
                  <a:pt x="3747932" y="3176541"/>
                </a:lnTo>
                <a:lnTo>
                  <a:pt x="401358" y="3176541"/>
                </a:lnTo>
                <a:lnTo>
                  <a:pt x="398780" y="3136258"/>
                </a:lnTo>
                <a:cubicBezTo>
                  <a:pt x="400956" y="3079023"/>
                  <a:pt x="437945" y="3052703"/>
                  <a:pt x="483325" y="3030665"/>
                </a:cubicBezTo>
                <a:cubicBezTo>
                  <a:pt x="498866" y="3023015"/>
                  <a:pt x="520932" y="3023320"/>
                  <a:pt x="526840" y="2999447"/>
                </a:cubicBezTo>
                <a:cubicBezTo>
                  <a:pt x="501352" y="2976798"/>
                  <a:pt x="470270" y="2995161"/>
                  <a:pt x="442916" y="2988735"/>
                </a:cubicBezTo>
                <a:cubicBezTo>
                  <a:pt x="420228" y="2983533"/>
                  <a:pt x="382618" y="2986286"/>
                  <a:pt x="413701" y="2944662"/>
                </a:cubicBezTo>
                <a:cubicBezTo>
                  <a:pt x="422716" y="2932726"/>
                  <a:pt x="412147" y="2923542"/>
                  <a:pt x="400645" y="2922625"/>
                </a:cubicBezTo>
                <a:cubicBezTo>
                  <a:pt x="308644" y="2913137"/>
                  <a:pt x="350915" y="2828968"/>
                  <a:pt x="321386" y="2784590"/>
                </a:cubicBezTo>
                <a:cubicBezTo>
                  <a:pt x="313307" y="2772348"/>
                  <a:pt x="322010" y="2751230"/>
                  <a:pt x="334753" y="2746027"/>
                </a:cubicBezTo>
                <a:cubicBezTo>
                  <a:pt x="416187" y="2711746"/>
                  <a:pt x="427377" y="2630027"/>
                  <a:pt x="466852" y="2559632"/>
                </a:cubicBezTo>
                <a:cubicBezTo>
                  <a:pt x="423957" y="2531782"/>
                  <a:pt x="372673" y="2525661"/>
                  <a:pt x="326361" y="2507602"/>
                </a:cubicBezTo>
                <a:cubicBezTo>
                  <a:pt x="278183" y="2488626"/>
                  <a:pt x="278183" y="2474547"/>
                  <a:pt x="317968" y="2419457"/>
                </a:cubicBezTo>
                <a:cubicBezTo>
                  <a:pt x="214465" y="2407519"/>
                  <a:pt x="214465" y="2407519"/>
                  <a:pt x="246479" y="2320903"/>
                </a:cubicBezTo>
                <a:cubicBezTo>
                  <a:pt x="159758" y="2312945"/>
                  <a:pt x="102570" y="2271933"/>
                  <a:pt x="89205" y="2182255"/>
                </a:cubicBezTo>
                <a:cubicBezTo>
                  <a:pt x="82677" y="2138795"/>
                  <a:pt x="43514" y="2118290"/>
                  <a:pt x="0" y="2089213"/>
                </a:cubicBezTo>
                <a:cubicBezTo>
                  <a:pt x="54081" y="2061053"/>
                  <a:pt x="90759" y="2002290"/>
                  <a:pt x="153855" y="2064423"/>
                </a:cubicBezTo>
                <a:cubicBezTo>
                  <a:pt x="176855" y="2087070"/>
                  <a:pt x="174683" y="2058300"/>
                  <a:pt x="177788" y="2050037"/>
                </a:cubicBezTo>
                <a:cubicBezTo>
                  <a:pt x="185247" y="2029838"/>
                  <a:pt x="169707" y="2016369"/>
                  <a:pt x="159450" y="2001067"/>
                </a:cubicBezTo>
                <a:cubicBezTo>
                  <a:pt x="149504" y="1985763"/>
                  <a:pt x="137691" y="1969543"/>
                  <a:pt x="134895" y="1952400"/>
                </a:cubicBezTo>
                <a:cubicBezTo>
                  <a:pt x="133031" y="1940465"/>
                  <a:pt x="142044" y="1923021"/>
                  <a:pt x="151990" y="1914144"/>
                </a:cubicBezTo>
                <a:cubicBezTo>
                  <a:pt x="204209" y="1867316"/>
                  <a:pt x="173127" y="1762030"/>
                  <a:pt x="271969" y="1748562"/>
                </a:cubicBezTo>
                <a:cubicBezTo>
                  <a:pt x="316415" y="1742443"/>
                  <a:pt x="337860" y="1703878"/>
                  <a:pt x="370497" y="1682760"/>
                </a:cubicBezTo>
                <a:cubicBezTo>
                  <a:pt x="483946" y="1608999"/>
                  <a:pt x="559787" y="1514119"/>
                  <a:pt x="594908" y="1383735"/>
                </a:cubicBezTo>
                <a:cubicBezTo>
                  <a:pt x="604543" y="1347620"/>
                  <a:pt x="641532" y="1318542"/>
                  <a:pt x="665465" y="1286713"/>
                </a:cubicBezTo>
                <a:cubicBezTo>
                  <a:pt x="653963" y="1263452"/>
                  <a:pt x="591178" y="1313647"/>
                  <a:pt x="613246" y="1252435"/>
                </a:cubicBezTo>
                <a:cubicBezTo>
                  <a:pt x="630030" y="1206524"/>
                  <a:pt x="672925" y="1178060"/>
                  <a:pt x="713332" y="1150820"/>
                </a:cubicBezTo>
                <a:cubicBezTo>
                  <a:pt x="759333" y="1119908"/>
                  <a:pt x="810307" y="1095117"/>
                  <a:pt x="831133" y="1037883"/>
                </a:cubicBezTo>
                <a:cubicBezTo>
                  <a:pt x="835485" y="1025640"/>
                  <a:pt x="849470" y="1012785"/>
                  <a:pt x="861903" y="1007887"/>
                </a:cubicBezTo>
                <a:cubicBezTo>
                  <a:pt x="1469751" y="63584"/>
                  <a:pt x="2910527" y="-1353"/>
                  <a:pt x="3239865" y="21"/>
                </a:cubicBezTo>
                <a:close/>
              </a:path>
            </a:pathLst>
          </a:custGeom>
        </p:spPr>
      </p:pic>
      <p:pic>
        <p:nvPicPr>
          <p:cNvPr id="5" name="Obrázek 5" descr="Obsah obrázku nachový&#10;&#10;Popis se vygeneroval automaticky.">
            <a:extLst>
              <a:ext uri="{FF2B5EF4-FFF2-40B4-BE49-F238E27FC236}">
                <a16:creationId xmlns:a16="http://schemas.microsoft.com/office/drawing/2014/main" id="{FE5C1A5E-E6FE-919A-52AE-8223E692F197}"/>
              </a:ext>
            </a:extLst>
          </p:cNvPr>
          <p:cNvPicPr>
            <a:picLocks noChangeAspect="1"/>
          </p:cNvPicPr>
          <p:nvPr/>
        </p:nvPicPr>
        <p:blipFill rotWithShape="1">
          <a:blip r:embed="rId3"/>
          <a:srcRect r="514"/>
          <a:stretch/>
        </p:blipFill>
        <p:spPr>
          <a:xfrm>
            <a:off x="5398276" y="2457970"/>
            <a:ext cx="3458367" cy="3476265"/>
          </a:xfrm>
          <a:custGeom>
            <a:avLst/>
            <a:gdLst/>
            <a:ahLst/>
            <a:cxnLst/>
            <a:rect l="l" t="t" r="r" b="b"/>
            <a:pathLst>
              <a:path w="3458367" h="3476265">
                <a:moveTo>
                  <a:pt x="549716" y="15"/>
                </a:moveTo>
                <a:cubicBezTo>
                  <a:pt x="557611" y="271"/>
                  <a:pt x="565778" y="3856"/>
                  <a:pt x="573176" y="4995"/>
                </a:cubicBezTo>
                <a:cubicBezTo>
                  <a:pt x="736504" y="30493"/>
                  <a:pt x="899830" y="58040"/>
                  <a:pt x="1063336" y="82398"/>
                </a:cubicBezTo>
                <a:cubicBezTo>
                  <a:pt x="1216195" y="105163"/>
                  <a:pt x="1370136" y="110398"/>
                  <a:pt x="1523717" y="122237"/>
                </a:cubicBezTo>
                <a:cubicBezTo>
                  <a:pt x="1709602" y="136580"/>
                  <a:pt x="1895127" y="156841"/>
                  <a:pt x="2079929" y="188711"/>
                </a:cubicBezTo>
                <a:cubicBezTo>
                  <a:pt x="2208244" y="211023"/>
                  <a:pt x="2337823" y="226502"/>
                  <a:pt x="2467943" y="208745"/>
                </a:cubicBezTo>
                <a:cubicBezTo>
                  <a:pt x="2474439" y="207834"/>
                  <a:pt x="2481839" y="204876"/>
                  <a:pt x="2487253" y="207834"/>
                </a:cubicBezTo>
                <a:cubicBezTo>
                  <a:pt x="2550419" y="241073"/>
                  <a:pt x="2619357" y="217168"/>
                  <a:pt x="2684869" y="238113"/>
                </a:cubicBezTo>
                <a:cubicBezTo>
                  <a:pt x="2668085" y="318930"/>
                  <a:pt x="2596077" y="312327"/>
                  <a:pt x="2555471" y="368331"/>
                </a:cubicBezTo>
                <a:cubicBezTo>
                  <a:pt x="2621704" y="390639"/>
                  <a:pt x="2681259" y="413178"/>
                  <a:pt x="2741717" y="430023"/>
                </a:cubicBezTo>
                <a:cubicBezTo>
                  <a:pt x="2805785" y="447780"/>
                  <a:pt x="2860106" y="495816"/>
                  <a:pt x="2922728" y="517216"/>
                </a:cubicBezTo>
                <a:cubicBezTo>
                  <a:pt x="2936085" y="521769"/>
                  <a:pt x="2952146" y="537704"/>
                  <a:pt x="2956838" y="553184"/>
                </a:cubicBezTo>
                <a:cubicBezTo>
                  <a:pt x="2971997" y="603269"/>
                  <a:pt x="3274647" y="743732"/>
                  <a:pt x="3238914" y="788350"/>
                </a:cubicBezTo>
                <a:cubicBezTo>
                  <a:pt x="3224116" y="806791"/>
                  <a:pt x="3204986" y="819994"/>
                  <a:pt x="3184953" y="838207"/>
                </a:cubicBezTo>
                <a:cubicBezTo>
                  <a:pt x="3215093" y="872582"/>
                  <a:pt x="3249020" y="887608"/>
                  <a:pt x="3285115" y="897852"/>
                </a:cubicBezTo>
                <a:cubicBezTo>
                  <a:pt x="3295944" y="901039"/>
                  <a:pt x="3306591" y="907413"/>
                  <a:pt x="3307674" y="922894"/>
                </a:cubicBezTo>
                <a:cubicBezTo>
                  <a:pt x="3308757" y="939056"/>
                  <a:pt x="3297748" y="945429"/>
                  <a:pt x="3288544" y="952944"/>
                </a:cubicBezTo>
                <a:cubicBezTo>
                  <a:pt x="3275731" y="963415"/>
                  <a:pt x="3263278" y="972523"/>
                  <a:pt x="3247036" y="973888"/>
                </a:cubicBezTo>
                <a:cubicBezTo>
                  <a:pt x="3220325" y="975937"/>
                  <a:pt x="3207513" y="1005076"/>
                  <a:pt x="3191993" y="1026930"/>
                </a:cubicBezTo>
                <a:cubicBezTo>
                  <a:pt x="3183330" y="1039224"/>
                  <a:pt x="3178998" y="1064037"/>
                  <a:pt x="3194157" y="1068363"/>
                </a:cubicBezTo>
                <a:cubicBezTo>
                  <a:pt x="3230613" y="1078837"/>
                  <a:pt x="3227725" y="1109114"/>
                  <a:pt x="3226824" y="1143489"/>
                </a:cubicBezTo>
                <a:cubicBezTo>
                  <a:pt x="3225560" y="1186061"/>
                  <a:pt x="3204083" y="1205638"/>
                  <a:pt x="3177734" y="1222030"/>
                </a:cubicBezTo>
                <a:cubicBezTo>
                  <a:pt x="3168711" y="1227720"/>
                  <a:pt x="3155898" y="1227493"/>
                  <a:pt x="3152469" y="1245250"/>
                </a:cubicBezTo>
                <a:cubicBezTo>
                  <a:pt x="3167267" y="1262097"/>
                  <a:pt x="3185314" y="1248439"/>
                  <a:pt x="3201197" y="1253218"/>
                </a:cubicBezTo>
                <a:cubicBezTo>
                  <a:pt x="3214370" y="1257088"/>
                  <a:pt x="3236208" y="1255040"/>
                  <a:pt x="3218160" y="1286000"/>
                </a:cubicBezTo>
                <a:cubicBezTo>
                  <a:pt x="3212926" y="1294878"/>
                  <a:pt x="3219062" y="1301709"/>
                  <a:pt x="3225741" y="1302392"/>
                </a:cubicBezTo>
                <a:cubicBezTo>
                  <a:pt x="3279159" y="1309449"/>
                  <a:pt x="3254615" y="1372054"/>
                  <a:pt x="3271761" y="1405063"/>
                </a:cubicBezTo>
                <a:cubicBezTo>
                  <a:pt x="3276452" y="1414169"/>
                  <a:pt x="3271399" y="1429877"/>
                  <a:pt x="3263999" y="1433747"/>
                </a:cubicBezTo>
                <a:cubicBezTo>
                  <a:pt x="3216716" y="1459245"/>
                  <a:pt x="3210220" y="1520028"/>
                  <a:pt x="3187299" y="1572389"/>
                </a:cubicBezTo>
                <a:cubicBezTo>
                  <a:pt x="3212205" y="1593104"/>
                  <a:pt x="3241982" y="1597657"/>
                  <a:pt x="3268872" y="1611089"/>
                </a:cubicBezTo>
                <a:cubicBezTo>
                  <a:pt x="3296846" y="1625204"/>
                  <a:pt x="3296846" y="1635676"/>
                  <a:pt x="3273746" y="1676653"/>
                </a:cubicBezTo>
                <a:cubicBezTo>
                  <a:pt x="3333842" y="1685532"/>
                  <a:pt x="3333842" y="1685532"/>
                  <a:pt x="3315254" y="1749957"/>
                </a:cubicBezTo>
                <a:cubicBezTo>
                  <a:pt x="3365607" y="1755877"/>
                  <a:pt x="3398812" y="1786382"/>
                  <a:pt x="3406572" y="1853085"/>
                </a:cubicBezTo>
                <a:cubicBezTo>
                  <a:pt x="3410362" y="1885411"/>
                  <a:pt x="3433101" y="1900663"/>
                  <a:pt x="3458367" y="1922291"/>
                </a:cubicBezTo>
                <a:cubicBezTo>
                  <a:pt x="3426966" y="1943236"/>
                  <a:pt x="3405669" y="1986945"/>
                  <a:pt x="3369034" y="1940730"/>
                </a:cubicBezTo>
                <a:cubicBezTo>
                  <a:pt x="3355680" y="1923885"/>
                  <a:pt x="3356941" y="1945284"/>
                  <a:pt x="3355138" y="1951430"/>
                </a:cubicBezTo>
                <a:cubicBezTo>
                  <a:pt x="3350807" y="1966455"/>
                  <a:pt x="3359830" y="1976472"/>
                  <a:pt x="3365786" y="1987854"/>
                </a:cubicBezTo>
                <a:cubicBezTo>
                  <a:pt x="3371561" y="1999237"/>
                  <a:pt x="3378420" y="2011302"/>
                  <a:pt x="3380043" y="2024054"/>
                </a:cubicBezTo>
                <a:cubicBezTo>
                  <a:pt x="3381125" y="2032931"/>
                  <a:pt x="3375892" y="2045905"/>
                  <a:pt x="3370117" y="2052509"/>
                </a:cubicBezTo>
                <a:cubicBezTo>
                  <a:pt x="3339797" y="2087340"/>
                  <a:pt x="3357844" y="2165652"/>
                  <a:pt x="3300454" y="2175670"/>
                </a:cubicBezTo>
                <a:cubicBezTo>
                  <a:pt x="3274647" y="2180221"/>
                  <a:pt x="3262195" y="2208906"/>
                  <a:pt x="3243246" y="2224614"/>
                </a:cubicBezTo>
                <a:cubicBezTo>
                  <a:pt x="3177374" y="2279478"/>
                  <a:pt x="3133338" y="2350051"/>
                  <a:pt x="3112946" y="2447031"/>
                </a:cubicBezTo>
                <a:cubicBezTo>
                  <a:pt x="3107352" y="2473894"/>
                  <a:pt x="3085875" y="2495522"/>
                  <a:pt x="3071979" y="2519197"/>
                </a:cubicBezTo>
                <a:cubicBezTo>
                  <a:pt x="3078657" y="2536499"/>
                  <a:pt x="3115112" y="2499164"/>
                  <a:pt x="3102298" y="2544694"/>
                </a:cubicBezTo>
                <a:cubicBezTo>
                  <a:pt x="3092553" y="2578843"/>
                  <a:pt x="3067647" y="2600014"/>
                  <a:pt x="3044185" y="2620276"/>
                </a:cubicBezTo>
                <a:cubicBezTo>
                  <a:pt x="3017476" y="2643268"/>
                  <a:pt x="2987879" y="2661708"/>
                  <a:pt x="2975787" y="2704279"/>
                </a:cubicBezTo>
                <a:cubicBezTo>
                  <a:pt x="2973260" y="2713386"/>
                  <a:pt x="2965140" y="2722947"/>
                  <a:pt x="2957921" y="2726591"/>
                </a:cubicBezTo>
                <a:cubicBezTo>
                  <a:pt x="2581458" y="3475797"/>
                  <a:pt x="1654740" y="3480805"/>
                  <a:pt x="1547901" y="3475568"/>
                </a:cubicBezTo>
                <a:cubicBezTo>
                  <a:pt x="1418503" y="3468966"/>
                  <a:pt x="1296143" y="3422753"/>
                  <a:pt x="1176132" y="3365156"/>
                </a:cubicBezTo>
                <a:cubicBezTo>
                  <a:pt x="1125418" y="3340797"/>
                  <a:pt x="1078316" y="3306195"/>
                  <a:pt x="1029045" y="3279332"/>
                </a:cubicBezTo>
                <a:cubicBezTo>
                  <a:pt x="961009" y="3242223"/>
                  <a:pt x="908492" y="3171424"/>
                  <a:pt x="840634" y="3141601"/>
                </a:cubicBezTo>
                <a:cubicBezTo>
                  <a:pt x="770793" y="3110867"/>
                  <a:pt x="711057" y="3054638"/>
                  <a:pt x="639229" y="3030734"/>
                </a:cubicBezTo>
                <a:cubicBezTo>
                  <a:pt x="601330" y="3017985"/>
                  <a:pt x="564695" y="2994993"/>
                  <a:pt x="570649" y="2929200"/>
                </a:cubicBezTo>
                <a:cubicBezTo>
                  <a:pt x="572274" y="2910532"/>
                  <a:pt x="562349" y="2895282"/>
                  <a:pt x="546647" y="2900745"/>
                </a:cubicBezTo>
                <a:cubicBezTo>
                  <a:pt x="516690" y="2910989"/>
                  <a:pt x="503154" y="2883898"/>
                  <a:pt x="486550" y="2863636"/>
                </a:cubicBezTo>
                <a:cubicBezTo>
                  <a:pt x="456953" y="2827667"/>
                  <a:pt x="428801" y="2789422"/>
                  <a:pt x="381697" y="2783503"/>
                </a:cubicBezTo>
                <a:cubicBezTo>
                  <a:pt x="390720" y="2755272"/>
                  <a:pt x="406060" y="2759371"/>
                  <a:pt x="420137" y="2765290"/>
                </a:cubicBezTo>
                <a:cubicBezTo>
                  <a:pt x="457133" y="2780772"/>
                  <a:pt x="493769" y="2798300"/>
                  <a:pt x="530765" y="2813781"/>
                </a:cubicBezTo>
                <a:cubicBezTo>
                  <a:pt x="554948" y="2823799"/>
                  <a:pt x="578952" y="2837912"/>
                  <a:pt x="611257" y="2826755"/>
                </a:cubicBezTo>
                <a:cubicBezTo>
                  <a:pt x="583463" y="2769843"/>
                  <a:pt x="536180" y="2759598"/>
                  <a:pt x="497920" y="2742071"/>
                </a:cubicBezTo>
                <a:cubicBezTo>
                  <a:pt x="450096" y="2719988"/>
                  <a:pt x="421942" y="2678326"/>
                  <a:pt x="388193" y="2631885"/>
                </a:cubicBezTo>
                <a:cubicBezTo>
                  <a:pt x="423386" y="2620730"/>
                  <a:pt x="445223" y="2654879"/>
                  <a:pt x="472834" y="2653056"/>
                </a:cubicBezTo>
                <a:cubicBezTo>
                  <a:pt x="474279" y="2647140"/>
                  <a:pt x="476804" y="2638488"/>
                  <a:pt x="476444" y="2638259"/>
                </a:cubicBezTo>
                <a:cubicBezTo>
                  <a:pt x="431326" y="2612763"/>
                  <a:pt x="410211" y="2564956"/>
                  <a:pt x="403173" y="2507131"/>
                </a:cubicBezTo>
                <a:cubicBezTo>
                  <a:pt x="399563" y="2477310"/>
                  <a:pt x="383140" y="2467976"/>
                  <a:pt x="366897" y="2454316"/>
                </a:cubicBezTo>
                <a:cubicBezTo>
                  <a:pt x="310230" y="2405826"/>
                  <a:pt x="250314" y="2361890"/>
                  <a:pt x="203752" y="2295188"/>
                </a:cubicBezTo>
                <a:cubicBezTo>
                  <a:pt x="257532" y="2304066"/>
                  <a:pt x="300665" y="2347547"/>
                  <a:pt x="358597" y="2366215"/>
                </a:cubicBezTo>
                <a:cubicBezTo>
                  <a:pt x="312577" y="2292910"/>
                  <a:pt x="253020" y="2255803"/>
                  <a:pt x="198698" y="2211409"/>
                </a:cubicBezTo>
                <a:cubicBezTo>
                  <a:pt x="173974" y="2191149"/>
                  <a:pt x="151055" y="2165197"/>
                  <a:pt x="121097" y="2154269"/>
                </a:cubicBezTo>
                <a:cubicBezTo>
                  <a:pt x="110448" y="2150400"/>
                  <a:pt x="92943" y="2142204"/>
                  <a:pt x="101425" y="2120577"/>
                </a:cubicBezTo>
                <a:cubicBezTo>
                  <a:pt x="108643" y="2102593"/>
                  <a:pt x="122900" y="2108055"/>
                  <a:pt x="135895" y="2113292"/>
                </a:cubicBezTo>
                <a:cubicBezTo>
                  <a:pt x="167116" y="2126269"/>
                  <a:pt x="199421" y="2126495"/>
                  <a:pt x="241652" y="2126269"/>
                </a:cubicBezTo>
                <a:cubicBezTo>
                  <a:pt x="206279" y="2066851"/>
                  <a:pt x="141489" y="2084608"/>
                  <a:pt x="111170" y="2022231"/>
                </a:cubicBezTo>
                <a:cubicBezTo>
                  <a:pt x="149069" y="2011302"/>
                  <a:pt x="178305" y="2033841"/>
                  <a:pt x="208987" y="2038166"/>
                </a:cubicBezTo>
                <a:cubicBezTo>
                  <a:pt x="236777" y="2042036"/>
                  <a:pt x="243636" y="2031565"/>
                  <a:pt x="237139" y="1997188"/>
                </a:cubicBezTo>
                <a:cubicBezTo>
                  <a:pt x="227034" y="1943690"/>
                  <a:pt x="242193" y="1916371"/>
                  <a:pt x="282618" y="1930941"/>
                </a:cubicBezTo>
                <a:cubicBezTo>
                  <a:pt x="320155" y="1944601"/>
                  <a:pt x="324125" y="1924568"/>
                  <a:pt x="314019" y="1894062"/>
                </a:cubicBezTo>
                <a:cubicBezTo>
                  <a:pt x="299582" y="1849671"/>
                  <a:pt x="316004" y="1815295"/>
                  <a:pt x="327194" y="1777960"/>
                </a:cubicBezTo>
                <a:cubicBezTo>
                  <a:pt x="344339" y="1721045"/>
                  <a:pt x="337121" y="1693272"/>
                  <a:pt x="300123" y="1650929"/>
                </a:cubicBezTo>
                <a:cubicBezTo>
                  <a:pt x="279370" y="1627251"/>
                  <a:pt x="256992" y="1607219"/>
                  <a:pt x="226852" y="1586731"/>
                </a:cubicBezTo>
                <a:cubicBezTo>
                  <a:pt x="296334" y="1575576"/>
                  <a:pt x="223423" y="1538013"/>
                  <a:pt x="247968" y="1514564"/>
                </a:cubicBezTo>
                <a:cubicBezTo>
                  <a:pt x="297056" y="1505003"/>
                  <a:pt x="337121" y="1579673"/>
                  <a:pt x="403895" y="1558274"/>
                </a:cubicBezTo>
                <a:cubicBezTo>
                  <a:pt x="321420" y="1493619"/>
                  <a:pt x="230281" y="1472448"/>
                  <a:pt x="170546" y="1386396"/>
                </a:cubicBezTo>
                <a:cubicBezTo>
                  <a:pt x="184261" y="1366817"/>
                  <a:pt x="197977" y="1385030"/>
                  <a:pt x="209707" y="1377746"/>
                </a:cubicBezTo>
                <a:cubicBezTo>
                  <a:pt x="209346" y="1373192"/>
                  <a:pt x="210250" y="1366362"/>
                  <a:pt x="208083" y="1364314"/>
                </a:cubicBezTo>
                <a:cubicBezTo>
                  <a:pt x="163508" y="1317416"/>
                  <a:pt x="162784" y="1316279"/>
                  <a:pt x="210610" y="1281675"/>
                </a:cubicBezTo>
                <a:cubicBezTo>
                  <a:pt x="227394" y="1269609"/>
                  <a:pt x="225950" y="1258909"/>
                  <a:pt x="217108" y="1243657"/>
                </a:cubicBezTo>
                <a:cubicBezTo>
                  <a:pt x="210790" y="1232957"/>
                  <a:pt x="203211" y="1223395"/>
                  <a:pt x="206820" y="1199947"/>
                </a:cubicBezTo>
                <a:cubicBezTo>
                  <a:pt x="232988" y="1229998"/>
                  <a:pt x="359499" y="1220208"/>
                  <a:pt x="381877" y="1217021"/>
                </a:cubicBezTo>
                <a:cubicBezTo>
                  <a:pt x="406963" y="1213607"/>
                  <a:pt x="431688" y="1199037"/>
                  <a:pt x="458035" y="1207003"/>
                </a:cubicBezTo>
                <a:cubicBezTo>
                  <a:pt x="479150" y="1213381"/>
                  <a:pt x="576966" y="1275073"/>
                  <a:pt x="590863" y="1204273"/>
                </a:cubicBezTo>
                <a:cubicBezTo>
                  <a:pt x="591585" y="1200858"/>
                  <a:pt x="631107" y="1208826"/>
                  <a:pt x="652403" y="1212696"/>
                </a:cubicBezTo>
                <a:cubicBezTo>
                  <a:pt x="671172" y="1215883"/>
                  <a:pt x="692288" y="1229998"/>
                  <a:pt x="704920" y="1201769"/>
                </a:cubicBezTo>
                <a:cubicBezTo>
                  <a:pt x="712320" y="1185150"/>
                  <a:pt x="681820" y="1153051"/>
                  <a:pt x="654569" y="1150320"/>
                </a:cubicBezTo>
                <a:cubicBezTo>
                  <a:pt x="630926" y="1147814"/>
                  <a:pt x="606202" y="1144172"/>
                  <a:pt x="583643" y="1151001"/>
                </a:cubicBezTo>
                <a:cubicBezTo>
                  <a:pt x="555852" y="1159198"/>
                  <a:pt x="540873" y="1145995"/>
                  <a:pt x="533111" y="1117538"/>
                </a:cubicBezTo>
                <a:cubicBezTo>
                  <a:pt x="524450" y="1086122"/>
                  <a:pt x="507845" y="1071550"/>
                  <a:pt x="484926" y="1056980"/>
                </a:cubicBezTo>
                <a:cubicBezTo>
                  <a:pt x="429340" y="1021696"/>
                  <a:pt x="375921" y="980946"/>
                  <a:pt x="314922" y="960456"/>
                </a:cubicBezTo>
                <a:cubicBezTo>
                  <a:pt x="302830" y="956358"/>
                  <a:pt x="289476" y="950894"/>
                  <a:pt x="283881" y="923805"/>
                </a:cubicBezTo>
                <a:cubicBezTo>
                  <a:pt x="449013" y="964326"/>
                  <a:pt x="599526" y="1069958"/>
                  <a:pt x="769890" y="1063811"/>
                </a:cubicBezTo>
                <a:cubicBezTo>
                  <a:pt x="723329" y="1030346"/>
                  <a:pt x="669369" y="1028524"/>
                  <a:pt x="619738" y="1005076"/>
                </a:cubicBezTo>
                <a:cubicBezTo>
                  <a:pt x="654930" y="987546"/>
                  <a:pt x="687956" y="1005759"/>
                  <a:pt x="721344" y="1015777"/>
                </a:cubicBezTo>
                <a:cubicBezTo>
                  <a:pt x="749317" y="1023970"/>
                  <a:pt x="774583" y="1025337"/>
                  <a:pt x="777650" y="976393"/>
                </a:cubicBezTo>
                <a:cubicBezTo>
                  <a:pt x="776566" y="973205"/>
                  <a:pt x="776747" y="969107"/>
                  <a:pt x="776929" y="965238"/>
                </a:cubicBezTo>
                <a:cubicBezTo>
                  <a:pt x="767542" y="944976"/>
                  <a:pt x="752926" y="934504"/>
                  <a:pt x="735601" y="928584"/>
                </a:cubicBezTo>
                <a:cubicBezTo>
                  <a:pt x="725133" y="924942"/>
                  <a:pt x="711237" y="919478"/>
                  <a:pt x="711416" y="904909"/>
                </a:cubicBezTo>
                <a:cubicBezTo>
                  <a:pt x="711958" y="850955"/>
                  <a:pt x="678571" y="835246"/>
                  <a:pt x="645185" y="819539"/>
                </a:cubicBezTo>
                <a:cubicBezTo>
                  <a:pt x="663773" y="792676"/>
                  <a:pt x="678391" y="812481"/>
                  <a:pt x="692468" y="810433"/>
                </a:cubicBezTo>
                <a:cubicBezTo>
                  <a:pt x="701672" y="809067"/>
                  <a:pt x="709973" y="806563"/>
                  <a:pt x="709973" y="792676"/>
                </a:cubicBezTo>
                <a:cubicBezTo>
                  <a:pt x="710154" y="781065"/>
                  <a:pt x="705822" y="767861"/>
                  <a:pt x="696799" y="767635"/>
                </a:cubicBezTo>
                <a:cubicBezTo>
                  <a:pt x="640312" y="765585"/>
                  <a:pt x="609090" y="690914"/>
                  <a:pt x="550437" y="690687"/>
                </a:cubicBezTo>
                <a:cubicBezTo>
                  <a:pt x="515425" y="690687"/>
                  <a:pt x="568666" y="648572"/>
                  <a:pt x="539068" y="631042"/>
                </a:cubicBezTo>
                <a:cubicBezTo>
                  <a:pt x="532570" y="627171"/>
                  <a:pt x="556032" y="621254"/>
                  <a:pt x="566500" y="622164"/>
                </a:cubicBezTo>
                <a:cubicBezTo>
                  <a:pt x="576786" y="623074"/>
                  <a:pt x="585990" y="634229"/>
                  <a:pt x="598443" y="626261"/>
                </a:cubicBezTo>
                <a:cubicBezTo>
                  <a:pt x="605300" y="597806"/>
                  <a:pt x="587615" y="587332"/>
                  <a:pt x="572996" y="579365"/>
                </a:cubicBezTo>
                <a:cubicBezTo>
                  <a:pt x="539247" y="560925"/>
                  <a:pt x="506402" y="538615"/>
                  <a:pt x="469405" y="532013"/>
                </a:cubicBezTo>
                <a:cubicBezTo>
                  <a:pt x="456232" y="529737"/>
                  <a:pt x="488355" y="499231"/>
                  <a:pt x="494671" y="488532"/>
                </a:cubicBezTo>
                <a:cubicBezTo>
                  <a:pt x="345782" y="376071"/>
                  <a:pt x="166756" y="381762"/>
                  <a:pt x="0" y="290928"/>
                </a:cubicBezTo>
                <a:cubicBezTo>
                  <a:pt x="36817" y="273173"/>
                  <a:pt x="63887" y="286148"/>
                  <a:pt x="88973" y="288880"/>
                </a:cubicBezTo>
                <a:cubicBezTo>
                  <a:pt x="151595" y="295708"/>
                  <a:pt x="213498" y="309822"/>
                  <a:pt x="275940" y="318246"/>
                </a:cubicBezTo>
                <a:cubicBezTo>
                  <a:pt x="306620" y="322344"/>
                  <a:pt x="335134" y="337824"/>
                  <a:pt x="369424" y="313239"/>
                </a:cubicBezTo>
                <a:cubicBezTo>
                  <a:pt x="392343" y="296847"/>
                  <a:pt x="428980" y="314604"/>
                  <a:pt x="457133" y="329174"/>
                </a:cubicBezTo>
                <a:cubicBezTo>
                  <a:pt x="480414" y="341238"/>
                  <a:pt x="502612" y="344425"/>
                  <a:pt x="533474" y="329174"/>
                </a:cubicBezTo>
                <a:cubicBezTo>
                  <a:pt x="505501" y="319841"/>
                  <a:pt x="484023" y="311645"/>
                  <a:pt x="462006" y="305953"/>
                </a:cubicBezTo>
                <a:cubicBezTo>
                  <a:pt x="444501" y="301400"/>
                  <a:pt x="486189" y="282960"/>
                  <a:pt x="507484" y="285237"/>
                </a:cubicBezTo>
                <a:cubicBezTo>
                  <a:pt x="537263" y="288423"/>
                  <a:pt x="520479" y="276586"/>
                  <a:pt x="515425" y="260195"/>
                </a:cubicBezTo>
                <a:cubicBezTo>
                  <a:pt x="510012" y="242665"/>
                  <a:pt x="526074" y="237203"/>
                  <a:pt x="536180" y="240844"/>
                </a:cubicBezTo>
                <a:cubicBezTo>
                  <a:pt x="574980" y="255187"/>
                  <a:pt x="613602" y="229917"/>
                  <a:pt x="653668" y="250407"/>
                </a:cubicBezTo>
                <a:cubicBezTo>
                  <a:pt x="643561" y="199867"/>
                  <a:pt x="621723" y="177784"/>
                  <a:pt x="576064" y="170726"/>
                </a:cubicBezTo>
                <a:cubicBezTo>
                  <a:pt x="558919" y="167996"/>
                  <a:pt x="541053" y="172093"/>
                  <a:pt x="526254" y="157522"/>
                </a:cubicBezTo>
                <a:cubicBezTo>
                  <a:pt x="517771" y="149101"/>
                  <a:pt x="508207" y="139084"/>
                  <a:pt x="514884" y="123603"/>
                </a:cubicBezTo>
                <a:cubicBezTo>
                  <a:pt x="519577" y="112674"/>
                  <a:pt x="529684" y="112674"/>
                  <a:pt x="537985" y="116318"/>
                </a:cubicBezTo>
                <a:cubicBezTo>
                  <a:pt x="575162" y="132483"/>
                  <a:pt x="613963" y="138400"/>
                  <a:pt x="652764" y="144320"/>
                </a:cubicBezTo>
                <a:cubicBezTo>
                  <a:pt x="658720" y="145230"/>
                  <a:pt x="665397" y="148191"/>
                  <a:pt x="672075" y="133164"/>
                </a:cubicBezTo>
                <a:cubicBezTo>
                  <a:pt x="599526" y="108805"/>
                  <a:pt x="530585" y="74202"/>
                  <a:pt x="456051" y="60770"/>
                </a:cubicBezTo>
                <a:cubicBezTo>
                  <a:pt x="457133" y="54397"/>
                  <a:pt x="458215" y="48022"/>
                  <a:pt x="459299" y="41649"/>
                </a:cubicBezTo>
                <a:cubicBezTo>
                  <a:pt x="517591" y="50753"/>
                  <a:pt x="575884" y="59859"/>
                  <a:pt x="649515" y="71243"/>
                </a:cubicBezTo>
                <a:cubicBezTo>
                  <a:pt x="604218" y="35045"/>
                  <a:pt x="561446" y="47111"/>
                  <a:pt x="527879" y="15013"/>
                </a:cubicBezTo>
                <a:cubicBezTo>
                  <a:pt x="534195" y="2833"/>
                  <a:pt x="541820" y="-241"/>
                  <a:pt x="549716" y="15"/>
                </a:cubicBezTo>
                <a:close/>
              </a:path>
            </a:pathLst>
          </a:custGeom>
        </p:spPr>
      </p:pic>
      <p:pic>
        <p:nvPicPr>
          <p:cNvPr id="6" name="Obrázek 6">
            <a:extLst>
              <a:ext uri="{FF2B5EF4-FFF2-40B4-BE49-F238E27FC236}">
                <a16:creationId xmlns:a16="http://schemas.microsoft.com/office/drawing/2014/main" id="{9F5A9CEC-68DE-BC1A-551F-3AE5D155B76C}"/>
              </a:ext>
            </a:extLst>
          </p:cNvPr>
          <p:cNvPicPr>
            <a:picLocks noChangeAspect="1"/>
          </p:cNvPicPr>
          <p:nvPr/>
        </p:nvPicPr>
        <p:blipFill rotWithShape="1">
          <a:blip r:embed="rId4"/>
          <a:srcRect l="16137" r="1368"/>
          <a:stretch/>
        </p:blipFill>
        <p:spPr>
          <a:xfrm>
            <a:off x="7621024" y="-5"/>
            <a:ext cx="4579876" cy="3536502"/>
          </a:xfrm>
          <a:custGeom>
            <a:avLst/>
            <a:gdLst/>
            <a:ahLst/>
            <a:cxnLst/>
            <a:rect l="l" t="t" r="r" b="b"/>
            <a:pathLst>
              <a:path w="4579876" h="3536502">
                <a:moveTo>
                  <a:pt x="457312" y="0"/>
                </a:moveTo>
                <a:lnTo>
                  <a:pt x="4579876" y="0"/>
                </a:lnTo>
                <a:lnTo>
                  <a:pt x="4579876" y="3057029"/>
                </a:lnTo>
                <a:lnTo>
                  <a:pt x="4508441" y="3086568"/>
                </a:lnTo>
                <a:cubicBezTo>
                  <a:pt x="4391572" y="3126663"/>
                  <a:pt x="4301124" y="3221848"/>
                  <a:pt x="4183947" y="3271738"/>
                </a:cubicBezTo>
                <a:cubicBezTo>
                  <a:pt x="4099090" y="3307854"/>
                  <a:pt x="4017967" y="3354374"/>
                  <a:pt x="3930625" y="3387123"/>
                </a:cubicBezTo>
                <a:cubicBezTo>
                  <a:pt x="3723932" y="3464557"/>
                  <a:pt x="3513195" y="3526689"/>
                  <a:pt x="3290337" y="3535564"/>
                </a:cubicBezTo>
                <a:cubicBezTo>
                  <a:pt x="3106332" y="3542605"/>
                  <a:pt x="1510274" y="3535872"/>
                  <a:pt x="861903" y="2528615"/>
                </a:cubicBezTo>
                <a:cubicBezTo>
                  <a:pt x="849470" y="2523717"/>
                  <a:pt x="835485" y="2510862"/>
                  <a:pt x="831133" y="2498619"/>
                </a:cubicBezTo>
                <a:cubicBezTo>
                  <a:pt x="810307" y="2441385"/>
                  <a:pt x="759333" y="2416594"/>
                  <a:pt x="713333" y="2385682"/>
                </a:cubicBezTo>
                <a:cubicBezTo>
                  <a:pt x="672925" y="2358442"/>
                  <a:pt x="630030" y="2329978"/>
                  <a:pt x="613246" y="2284067"/>
                </a:cubicBezTo>
                <a:cubicBezTo>
                  <a:pt x="591179" y="2222855"/>
                  <a:pt x="653963" y="2273050"/>
                  <a:pt x="665465" y="2249789"/>
                </a:cubicBezTo>
                <a:cubicBezTo>
                  <a:pt x="641532" y="2217960"/>
                  <a:pt x="604543" y="2188882"/>
                  <a:pt x="594908" y="2152767"/>
                </a:cubicBezTo>
                <a:cubicBezTo>
                  <a:pt x="559787" y="2022383"/>
                  <a:pt x="483946" y="1927503"/>
                  <a:pt x="370497" y="1853742"/>
                </a:cubicBezTo>
                <a:cubicBezTo>
                  <a:pt x="337861" y="1832624"/>
                  <a:pt x="316415" y="1794059"/>
                  <a:pt x="271969" y="1787940"/>
                </a:cubicBezTo>
                <a:cubicBezTo>
                  <a:pt x="173127" y="1774472"/>
                  <a:pt x="204209" y="1669186"/>
                  <a:pt x="151990" y="1622358"/>
                </a:cubicBezTo>
                <a:cubicBezTo>
                  <a:pt x="142044" y="1613481"/>
                  <a:pt x="133031" y="1596037"/>
                  <a:pt x="134895" y="1584102"/>
                </a:cubicBezTo>
                <a:cubicBezTo>
                  <a:pt x="137691" y="1566959"/>
                  <a:pt x="149504" y="1550739"/>
                  <a:pt x="159450" y="1535435"/>
                </a:cubicBezTo>
                <a:cubicBezTo>
                  <a:pt x="169708" y="1520133"/>
                  <a:pt x="185247" y="1506664"/>
                  <a:pt x="177788" y="1486465"/>
                </a:cubicBezTo>
                <a:cubicBezTo>
                  <a:pt x="174683" y="1478202"/>
                  <a:pt x="176855" y="1449432"/>
                  <a:pt x="153856" y="1472079"/>
                </a:cubicBezTo>
                <a:cubicBezTo>
                  <a:pt x="90760" y="1534212"/>
                  <a:pt x="54082" y="1475449"/>
                  <a:pt x="0" y="1447289"/>
                </a:cubicBezTo>
                <a:cubicBezTo>
                  <a:pt x="43515" y="1418212"/>
                  <a:pt x="82677" y="1397707"/>
                  <a:pt x="89205" y="1354247"/>
                </a:cubicBezTo>
                <a:cubicBezTo>
                  <a:pt x="102570" y="1264569"/>
                  <a:pt x="159758" y="1223557"/>
                  <a:pt x="246479" y="1215599"/>
                </a:cubicBezTo>
                <a:cubicBezTo>
                  <a:pt x="214465" y="1128983"/>
                  <a:pt x="214465" y="1128983"/>
                  <a:pt x="317968" y="1117045"/>
                </a:cubicBezTo>
                <a:cubicBezTo>
                  <a:pt x="278183" y="1061955"/>
                  <a:pt x="278183" y="1047876"/>
                  <a:pt x="326362" y="1028900"/>
                </a:cubicBezTo>
                <a:cubicBezTo>
                  <a:pt x="372673" y="1010841"/>
                  <a:pt x="423957" y="1004720"/>
                  <a:pt x="466852" y="976870"/>
                </a:cubicBezTo>
                <a:cubicBezTo>
                  <a:pt x="427377" y="906475"/>
                  <a:pt x="416188" y="824756"/>
                  <a:pt x="334754" y="790475"/>
                </a:cubicBezTo>
                <a:cubicBezTo>
                  <a:pt x="322010" y="785272"/>
                  <a:pt x="313307" y="764154"/>
                  <a:pt x="321386" y="751912"/>
                </a:cubicBezTo>
                <a:cubicBezTo>
                  <a:pt x="350915" y="707534"/>
                  <a:pt x="308644" y="623365"/>
                  <a:pt x="400645" y="613877"/>
                </a:cubicBezTo>
                <a:cubicBezTo>
                  <a:pt x="412147" y="612959"/>
                  <a:pt x="422716" y="603776"/>
                  <a:pt x="413701" y="591839"/>
                </a:cubicBezTo>
                <a:cubicBezTo>
                  <a:pt x="382618" y="550216"/>
                  <a:pt x="420228" y="552969"/>
                  <a:pt x="442917" y="547767"/>
                </a:cubicBezTo>
                <a:cubicBezTo>
                  <a:pt x="470271" y="541341"/>
                  <a:pt x="501353" y="559703"/>
                  <a:pt x="526840" y="537055"/>
                </a:cubicBezTo>
                <a:cubicBezTo>
                  <a:pt x="520932" y="513181"/>
                  <a:pt x="498866" y="513487"/>
                  <a:pt x="483325" y="505836"/>
                </a:cubicBezTo>
                <a:cubicBezTo>
                  <a:pt x="437946" y="483799"/>
                  <a:pt x="400956" y="457479"/>
                  <a:pt x="398780" y="400243"/>
                </a:cubicBezTo>
                <a:cubicBezTo>
                  <a:pt x="397229" y="354028"/>
                  <a:pt x="392255" y="313323"/>
                  <a:pt x="455041" y="299242"/>
                </a:cubicBezTo>
                <a:cubicBezTo>
                  <a:pt x="481149" y="293426"/>
                  <a:pt x="473687" y="260067"/>
                  <a:pt x="458769" y="243538"/>
                </a:cubicBezTo>
                <a:cubicBezTo>
                  <a:pt x="432038" y="214157"/>
                  <a:pt x="409972" y="174981"/>
                  <a:pt x="363969" y="172227"/>
                </a:cubicBezTo>
                <a:cubicBezTo>
                  <a:pt x="335995" y="170391"/>
                  <a:pt x="314549" y="158146"/>
                  <a:pt x="292481" y="144069"/>
                </a:cubicBezTo>
                <a:cubicBezTo>
                  <a:pt x="276630" y="133966"/>
                  <a:pt x="257670" y="125398"/>
                  <a:pt x="259534" y="103668"/>
                </a:cubicBezTo>
                <a:cubicBezTo>
                  <a:pt x="261399" y="82855"/>
                  <a:pt x="279736" y="74286"/>
                  <a:pt x="298387" y="70001"/>
                </a:cubicBezTo>
                <a:cubicBezTo>
                  <a:pt x="345011" y="59672"/>
                  <a:pt x="389535" y="45726"/>
                  <a:pt x="430782" y="19902"/>
                </a:cubicBezTo>
                <a:close/>
              </a:path>
            </a:pathLst>
          </a:custGeom>
        </p:spPr>
      </p:pic>
    </p:spTree>
    <p:extLst>
      <p:ext uri="{BB962C8B-B14F-4D97-AF65-F5344CB8AC3E}">
        <p14:creationId xmlns:p14="http://schemas.microsoft.com/office/powerpoint/2010/main" val="18583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F326E3-9142-51F9-7DD9-8B6908FDBDF7}"/>
              </a:ext>
            </a:extLst>
          </p:cNvPr>
          <p:cNvSpPr>
            <a:spLocks noGrp="1"/>
          </p:cNvSpPr>
          <p:nvPr>
            <p:ph type="title"/>
          </p:nvPr>
        </p:nvSpPr>
        <p:spPr/>
        <p:txBody>
          <a:bodyPr/>
          <a:lstStyle/>
          <a:p>
            <a:r>
              <a:rPr lang="cs-CZ" b="1" dirty="0">
                <a:ea typeface="+mj-lt"/>
                <a:cs typeface="+mj-lt"/>
              </a:rPr>
              <a:t>Program 1. dne – 4. září</a:t>
            </a:r>
            <a:endParaRPr lang="cs-CZ" dirty="0"/>
          </a:p>
          <a:p>
            <a:endParaRPr lang="cs-CZ" dirty="0">
              <a:ea typeface="Calibri Light"/>
              <a:cs typeface="Calibri Light"/>
            </a:endParaRPr>
          </a:p>
        </p:txBody>
      </p:sp>
      <p:sp>
        <p:nvSpPr>
          <p:cNvPr id="3" name="Zástupný obsah 2">
            <a:extLst>
              <a:ext uri="{FF2B5EF4-FFF2-40B4-BE49-F238E27FC236}">
                <a16:creationId xmlns:a16="http://schemas.microsoft.com/office/drawing/2014/main" id="{C3D8E46A-8FAF-6432-4E7F-3BED476FDAB2}"/>
              </a:ext>
            </a:extLst>
          </p:cNvPr>
          <p:cNvSpPr>
            <a:spLocks noGrp="1"/>
          </p:cNvSpPr>
          <p:nvPr>
            <p:ph idx="1"/>
          </p:nvPr>
        </p:nvSpPr>
        <p:spPr/>
        <p:txBody>
          <a:bodyPr vert="horz" lIns="91440" tIns="45720" rIns="91440" bIns="45720" rtlCol="0" anchor="t">
            <a:normAutofit/>
          </a:bodyPr>
          <a:lstStyle/>
          <a:p>
            <a:r>
              <a:rPr lang="cs-CZ" b="1">
                <a:ea typeface="+mn-lt"/>
                <a:cs typeface="+mn-lt"/>
              </a:rPr>
              <a:t>8:00 – 8. 45</a:t>
            </a:r>
            <a:r>
              <a:rPr lang="cs-CZ">
                <a:ea typeface="+mn-lt"/>
                <a:cs typeface="+mn-lt"/>
              </a:rPr>
              <a:t> začátek školního roku 2023/24 ve kmenových třídách na SZŠ, prohlídka školy, seznámení se s provozem – nepedagogičtí pracovníci, apod. </a:t>
            </a:r>
            <a:endParaRPr lang="cs-CZ">
              <a:ea typeface="Calibri" panose="020F0502020204030204"/>
              <a:cs typeface="Calibri" panose="020F0502020204030204"/>
            </a:endParaRPr>
          </a:p>
          <a:p>
            <a:r>
              <a:rPr lang="cs-CZ" b="1">
                <a:ea typeface="+mn-lt"/>
                <a:cs typeface="+mn-lt"/>
              </a:rPr>
              <a:t>8:45- 9:00 </a:t>
            </a:r>
            <a:r>
              <a:rPr lang="cs-CZ">
                <a:ea typeface="+mn-lt"/>
                <a:cs typeface="+mn-lt"/>
              </a:rPr>
              <a:t>příprava na odjezd na adaptační kurz, společný odchod ze školy k autobusu – odjezd autobusů od školy do rekreačního zařízení Lubenec</a:t>
            </a:r>
            <a:endParaRPr lang="cs-CZ"/>
          </a:p>
          <a:p>
            <a:r>
              <a:rPr lang="cs-CZ" b="1">
                <a:ea typeface="+mn-lt"/>
                <a:cs typeface="+mn-lt"/>
              </a:rPr>
              <a:t>10:30</a:t>
            </a:r>
            <a:r>
              <a:rPr lang="cs-CZ">
                <a:ea typeface="+mn-lt"/>
                <a:cs typeface="+mn-lt"/>
              </a:rPr>
              <a:t> – příjezd do rekreačního zařízení Lubenec</a:t>
            </a:r>
            <a:endParaRPr lang="cs-CZ"/>
          </a:p>
          <a:p>
            <a:endParaRPr lang="cs-CZ" dirty="0">
              <a:ea typeface="Calibri"/>
              <a:cs typeface="Calibri"/>
            </a:endParaRPr>
          </a:p>
        </p:txBody>
      </p:sp>
    </p:spTree>
    <p:extLst>
      <p:ext uri="{BB962C8B-B14F-4D97-AF65-F5344CB8AC3E}">
        <p14:creationId xmlns:p14="http://schemas.microsoft.com/office/powerpoint/2010/main" val="3297672033"/>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752</Words>
  <Application>Microsoft Office PowerPoint</Application>
  <PresentationFormat>Širokoúhlá obrazovka</PresentationFormat>
  <Paragraphs>84</Paragraphs>
  <Slides>15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15</vt:i4>
      </vt:variant>
    </vt:vector>
  </HeadingPairs>
  <TitlesOfParts>
    <vt:vector size="20" baseType="lpstr">
      <vt:lpstr>Arial</vt:lpstr>
      <vt:lpstr>Calibri</vt:lpstr>
      <vt:lpstr>Calibri Light</vt:lpstr>
      <vt:lpstr>Segoe UI</vt:lpstr>
      <vt:lpstr>Motiv systému Office</vt:lpstr>
      <vt:lpstr>Adaptační kurz 2023/24 pro první ročníky SZŠ v Plzni</vt:lpstr>
      <vt:lpstr>Rekreační středisko Lubenec</vt:lpstr>
      <vt:lpstr>Ubytování</vt:lpstr>
      <vt:lpstr>Zázemí střediska</vt:lpstr>
      <vt:lpstr>Finanční rozpočet</vt:lpstr>
      <vt:lpstr>Ubytování a strava</vt:lpstr>
      <vt:lpstr>Doprava</vt:lpstr>
      <vt:lpstr>Doporučené věci s sebou</vt:lpstr>
      <vt:lpstr>Program 1. dne – 4. září </vt:lpstr>
      <vt:lpstr>Program 1. dne – 4. září </vt:lpstr>
      <vt:lpstr>Program 1. dne – 4. září </vt:lpstr>
      <vt:lpstr>Program 2. dne – 5. září </vt:lpstr>
      <vt:lpstr>Program 2. dne – 5. září </vt:lpstr>
      <vt:lpstr>Dokumenty </vt:lpstr>
      <vt:lpstr>Platba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liskovam</dc:creator>
  <cp:lastModifiedBy>felzmannova</cp:lastModifiedBy>
  <cp:revision>158</cp:revision>
  <dcterms:created xsi:type="dcterms:W3CDTF">2023-05-23T19:24:58Z</dcterms:created>
  <dcterms:modified xsi:type="dcterms:W3CDTF">2023-05-30T07:58:33Z</dcterms:modified>
</cp:coreProperties>
</file>